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2" r:id="rId4"/>
    <p:sldId id="332" r:id="rId5"/>
    <p:sldId id="313" r:id="rId6"/>
    <p:sldId id="314" r:id="rId7"/>
    <p:sldId id="292" r:id="rId8"/>
    <p:sldId id="327" r:id="rId9"/>
    <p:sldId id="333" r:id="rId10"/>
    <p:sldId id="334" r:id="rId11"/>
    <p:sldId id="336" r:id="rId12"/>
    <p:sldId id="335" r:id="rId13"/>
    <p:sldId id="326" r:id="rId14"/>
    <p:sldId id="331" r:id="rId15"/>
    <p:sldId id="342" r:id="rId16"/>
    <p:sldId id="337" r:id="rId17"/>
    <p:sldId id="339" r:id="rId18"/>
    <p:sldId id="343" r:id="rId19"/>
    <p:sldId id="308" r:id="rId20"/>
    <p:sldId id="309" r:id="rId21"/>
    <p:sldId id="319" r:id="rId22"/>
    <p:sldId id="320" r:id="rId23"/>
    <p:sldId id="311" r:id="rId24"/>
    <p:sldId id="310" r:id="rId25"/>
    <p:sldId id="316" r:id="rId26"/>
    <p:sldId id="341" r:id="rId27"/>
    <p:sldId id="340" r:id="rId28"/>
    <p:sldId id="344" r:id="rId29"/>
    <p:sldId id="294" r:id="rId30"/>
    <p:sldId id="295" r:id="rId31"/>
    <p:sldId id="296" r:id="rId32"/>
    <p:sldId id="297" r:id="rId33"/>
    <p:sldId id="328" r:id="rId34"/>
    <p:sldId id="298" r:id="rId35"/>
    <p:sldId id="300" r:id="rId36"/>
    <p:sldId id="317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50" autoAdjust="0"/>
    <p:restoredTop sz="94660"/>
  </p:normalViewPr>
  <p:slideViewPr>
    <p:cSldViewPr>
      <p:cViewPr varScale="1">
        <p:scale>
          <a:sx n="79" d="100"/>
          <a:sy n="79" d="100"/>
        </p:scale>
        <p:origin x="1260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Chapter%204\Tables\Copy%20of%20Chapter%204%20tables%20updated%20for%202015-2016%20graphs%20for%20presentatio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Chapter%204\Tables\Copy%20of%20Chapter%204%20tables%20updated%20for%202015-2016%20graphs%20for%20presentation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Chapter%204\Tables\Copy%20of%20Chapter%204%20tables%20updated%20for%202015-2016%20graphs%20for%20presentation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Chapter%204\Tables\Copy%20of%20Chapter%204%20tables%20updated%20for%202015-2016%20graphs%20for%20presentation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Chapter%204\Tables\Copy%20of%20Chapter%204%20tables%20updated%20for%202015-2016%20graphs%20for%20presentation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kman\Documents\Userdata\CBMS%202015%20Reprot\Appendix%20I\Enrollment%20Data%20for%20CBMS%20Presentation%20(Recovered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25371828521428E-2"/>
          <c:y val="3.9317220764071154E-2"/>
          <c:w val="0.85219685039370074"/>
          <c:h val="0.8416746864975212"/>
        </c:manualLayout>
      </c:layout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Math/Stat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Sheet1!$B$1:$F$1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1779</c:v>
                </c:pt>
                <c:pt idx="1">
                  <c:v>1984</c:v>
                </c:pt>
                <c:pt idx="2">
                  <c:v>1925</c:v>
                </c:pt>
                <c:pt idx="3">
                  <c:v>2419</c:v>
                </c:pt>
                <c:pt idx="4">
                  <c:v>2738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C-4D6B-AF31-5AB3E8C95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0441152"/>
        <c:axId val="620443120"/>
      </c:areaChart>
      <c:catAx>
        <c:axId val="62044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443120"/>
        <c:crosses val="autoZero"/>
        <c:auto val="1"/>
        <c:lblAlgn val="ctr"/>
        <c:lblOffset val="100"/>
        <c:noMultiLvlLbl val="0"/>
      </c:catAx>
      <c:valAx>
        <c:axId val="62044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4411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'F.1 p103'!$C$112</c:f>
              <c:strCache>
                <c:ptCount val="1"/>
                <c:pt idx="0">
                  <c:v>Tenured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'F.1 p103'!$D$111:$H$111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'F.1 p103'!$D$112:$H$112</c:f>
              <c:numCache>
                <c:formatCode>General</c:formatCode>
                <c:ptCount val="5"/>
                <c:pt idx="0">
                  <c:v>12779</c:v>
                </c:pt>
                <c:pt idx="1">
                  <c:v>12335</c:v>
                </c:pt>
                <c:pt idx="2">
                  <c:v>12875</c:v>
                </c:pt>
                <c:pt idx="3">
                  <c:v>12747</c:v>
                </c:pt>
                <c:pt idx="4">
                  <c:v>11979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2C-44E8-94EC-9A21329F668C}"/>
            </c:ext>
          </c:extLst>
        </c:ser>
        <c:ser>
          <c:idx val="1"/>
          <c:order val="1"/>
          <c:tx>
            <c:strRef>
              <c:f>'F.1 p103'!$C$113</c:f>
              <c:strCache>
                <c:ptCount val="1"/>
                <c:pt idx="0">
                  <c:v>Tenure Eligible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'F.1 p103'!$D$111:$H$111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'F.1 p103'!$D$113:$H$113</c:f>
              <c:numCache>
                <c:formatCode>General</c:formatCode>
                <c:ptCount val="5"/>
                <c:pt idx="0">
                  <c:v>3329</c:v>
                </c:pt>
                <c:pt idx="1">
                  <c:v>3136</c:v>
                </c:pt>
                <c:pt idx="2">
                  <c:v>4381</c:v>
                </c:pt>
                <c:pt idx="3">
                  <c:v>3617</c:v>
                </c:pt>
                <c:pt idx="4">
                  <c:v>3291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2C-44E8-94EC-9A21329F668C}"/>
            </c:ext>
          </c:extLst>
        </c:ser>
        <c:ser>
          <c:idx val="2"/>
          <c:order val="2"/>
          <c:tx>
            <c:strRef>
              <c:f>'F.1 p103'!$C$114</c:f>
              <c:strCache>
                <c:ptCount val="1"/>
                <c:pt idx="0">
                  <c:v>OFT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'F.1 p103'!$D$111:$H$111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'F.1 p103'!$D$114:$H$114</c:f>
              <c:numCache>
                <c:formatCode>General</c:formatCode>
                <c:ptCount val="5"/>
                <c:pt idx="0">
                  <c:v>2140</c:v>
                </c:pt>
                <c:pt idx="1">
                  <c:v>3536</c:v>
                </c:pt>
                <c:pt idx="2">
                  <c:v>4629</c:v>
                </c:pt>
                <c:pt idx="3">
                  <c:v>5929</c:v>
                </c:pt>
                <c:pt idx="4">
                  <c:v>7261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2C-44E8-94EC-9A21329F668C}"/>
            </c:ext>
          </c:extLst>
        </c:ser>
        <c:ser>
          <c:idx val="3"/>
          <c:order val="3"/>
          <c:tx>
            <c:strRef>
              <c:f>'F.1 p103'!$C$115</c:f>
              <c:strCache>
                <c:ptCount val="1"/>
                <c:pt idx="0">
                  <c:v>PT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'F.1 p103'!$D$111:$H$111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'F.1 p103'!$D$115:$H$115</c:f>
              <c:numCache>
                <c:formatCode>General</c:formatCode>
                <c:ptCount val="5"/>
                <c:pt idx="0">
                  <c:v>5284</c:v>
                </c:pt>
                <c:pt idx="1">
                  <c:v>7161</c:v>
                </c:pt>
                <c:pt idx="2">
                  <c:v>6536</c:v>
                </c:pt>
                <c:pt idx="3">
                  <c:v>6050</c:v>
                </c:pt>
                <c:pt idx="4">
                  <c:v>7682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2C-44E8-94EC-9A21329F6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5682616"/>
        <c:axId val="735688848"/>
      </c:barChart>
      <c:catAx>
        <c:axId val="735682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5688848"/>
        <c:crosses val="autoZero"/>
        <c:auto val="1"/>
        <c:lblAlgn val="ctr"/>
        <c:lblOffset val="100"/>
        <c:noMultiLvlLbl val="0"/>
      </c:catAx>
      <c:valAx>
        <c:axId val="735688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5682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'F.1 p103'!$C$162</c:f>
              <c:strCache>
                <c:ptCount val="1"/>
                <c:pt idx="0">
                  <c:v>Postdoc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'F.1 p103'!$D$161:$F$161</c:f>
              <c:numCache>
                <c:formatCode>General</c:formatCode>
                <c:ptCount val="3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</c:numCache>
            </c:numRef>
          </c:cat>
          <c:val>
            <c:numRef>
              <c:f>'F.1 p103'!$D$162:$F$162</c:f>
              <c:numCache>
                <c:formatCode>General</c:formatCode>
                <c:ptCount val="3"/>
                <c:pt idx="0">
                  <c:v>819</c:v>
                </c:pt>
                <c:pt idx="1">
                  <c:v>1025</c:v>
                </c:pt>
                <c:pt idx="2">
                  <c:v>1317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F-423C-8FA4-6A2596983D3F}"/>
            </c:ext>
          </c:extLst>
        </c:ser>
        <c:ser>
          <c:idx val="1"/>
          <c:order val="1"/>
          <c:tx>
            <c:strRef>
              <c:f>'F.1 p103'!$C$163</c:f>
              <c:strCache>
                <c:ptCount val="1"/>
                <c:pt idx="0">
                  <c:v>Non-Postdoc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'F.1 p103'!$D$161:$F$161</c:f>
              <c:numCache>
                <c:formatCode>General</c:formatCode>
                <c:ptCount val="3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</c:numCache>
            </c:numRef>
          </c:cat>
          <c:val>
            <c:numRef>
              <c:f>'F.1 p103'!$D$163:$F$163</c:f>
              <c:numCache>
                <c:formatCode>General</c:formatCode>
                <c:ptCount val="3"/>
                <c:pt idx="0">
                  <c:v>3810</c:v>
                </c:pt>
                <c:pt idx="1">
                  <c:v>4904</c:v>
                </c:pt>
                <c:pt idx="2">
                  <c:v>5944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8F-423C-8FA4-6A2596983D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792808"/>
        <c:axId val="500793136"/>
      </c:barChart>
      <c:catAx>
        <c:axId val="500792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793136"/>
        <c:crosses val="autoZero"/>
        <c:auto val="1"/>
        <c:lblAlgn val="ctr"/>
        <c:lblOffset val="100"/>
        <c:noMultiLvlLbl val="0"/>
      </c:catAx>
      <c:valAx>
        <c:axId val="50079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792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1738867016622923"/>
          <c:y val="0.89409667541557303"/>
          <c:w val="0.5374448818897638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'F.1 p103'!$C$177</c:f>
              <c:strCache>
                <c:ptCount val="1"/>
                <c:pt idx="0">
                  <c:v>Tenured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'F.1 p103'!$D$176:$I$176</c:f>
              <c:strCache>
                <c:ptCount val="6"/>
                <c:pt idx="0">
                  <c:v>Men 2005</c:v>
                </c:pt>
                <c:pt idx="1">
                  <c:v>Women 2005</c:v>
                </c:pt>
                <c:pt idx="2">
                  <c:v>Men 2010</c:v>
                </c:pt>
                <c:pt idx="3">
                  <c:v>Women 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p103'!$D$177:$I$177</c:f>
              <c:numCache>
                <c:formatCode>General</c:formatCode>
                <c:ptCount val="6"/>
                <c:pt idx="0">
                  <c:v>10543</c:v>
                </c:pt>
                <c:pt idx="1">
                  <c:v>2332</c:v>
                </c:pt>
                <c:pt idx="2">
                  <c:v>10007</c:v>
                </c:pt>
                <c:pt idx="3">
                  <c:v>2740</c:v>
                </c:pt>
                <c:pt idx="4">
                  <c:v>9292</c:v>
                </c:pt>
                <c:pt idx="5">
                  <c:v>2688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87-4461-A705-9F8B94986005}"/>
            </c:ext>
          </c:extLst>
        </c:ser>
        <c:ser>
          <c:idx val="1"/>
          <c:order val="1"/>
          <c:tx>
            <c:strRef>
              <c:f>'F.1 p103'!$C$178</c:f>
              <c:strCache>
                <c:ptCount val="1"/>
                <c:pt idx="0">
                  <c:v>Tenure Eligible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'F.1 p103'!$D$176:$I$176</c:f>
              <c:strCache>
                <c:ptCount val="6"/>
                <c:pt idx="0">
                  <c:v>Men 2005</c:v>
                </c:pt>
                <c:pt idx="1">
                  <c:v>Women 2005</c:v>
                </c:pt>
                <c:pt idx="2">
                  <c:v>Men 2010</c:v>
                </c:pt>
                <c:pt idx="3">
                  <c:v>Women 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p103'!$D$178:$I$178</c:f>
              <c:numCache>
                <c:formatCode>General</c:formatCode>
                <c:ptCount val="6"/>
                <c:pt idx="0">
                  <c:v>3131</c:v>
                </c:pt>
                <c:pt idx="1">
                  <c:v>1250</c:v>
                </c:pt>
                <c:pt idx="2">
                  <c:v>2390</c:v>
                </c:pt>
                <c:pt idx="3">
                  <c:v>1227</c:v>
                </c:pt>
                <c:pt idx="4">
                  <c:v>2120</c:v>
                </c:pt>
                <c:pt idx="5">
                  <c:v>1171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87-4461-A705-9F8B94986005}"/>
            </c:ext>
          </c:extLst>
        </c:ser>
        <c:ser>
          <c:idx val="2"/>
          <c:order val="2"/>
          <c:tx>
            <c:strRef>
              <c:f>'F.1 p103'!$C$179</c:f>
              <c:strCache>
                <c:ptCount val="1"/>
                <c:pt idx="0">
                  <c:v>OFT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'F.1 p103'!$D$176:$I$176</c:f>
              <c:strCache>
                <c:ptCount val="6"/>
                <c:pt idx="0">
                  <c:v>Men 2005</c:v>
                </c:pt>
                <c:pt idx="1">
                  <c:v>Women 2005</c:v>
                </c:pt>
                <c:pt idx="2">
                  <c:v>Men 2010</c:v>
                </c:pt>
                <c:pt idx="3">
                  <c:v>Women 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p103'!$D$179:$I$179</c:f>
              <c:numCache>
                <c:formatCode>General</c:formatCode>
                <c:ptCount val="6"/>
                <c:pt idx="0">
                  <c:v>2575</c:v>
                </c:pt>
                <c:pt idx="1">
                  <c:v>2054</c:v>
                </c:pt>
                <c:pt idx="2">
                  <c:v>3480</c:v>
                </c:pt>
                <c:pt idx="3">
                  <c:v>2449</c:v>
                </c:pt>
                <c:pt idx="4">
                  <c:v>3979</c:v>
                </c:pt>
                <c:pt idx="5">
                  <c:v>3282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87-4461-A705-9F8B94986005}"/>
            </c:ext>
          </c:extLst>
        </c:ser>
        <c:ser>
          <c:idx val="3"/>
          <c:order val="3"/>
          <c:tx>
            <c:strRef>
              <c:f>'F.1 p103'!$C$180</c:f>
              <c:strCache>
                <c:ptCount val="1"/>
                <c:pt idx="0">
                  <c:v>Postdoc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'F.1 p103'!$D$176:$I$176</c:f>
              <c:strCache>
                <c:ptCount val="6"/>
                <c:pt idx="0">
                  <c:v>Men 2005</c:v>
                </c:pt>
                <c:pt idx="1">
                  <c:v>Women 2005</c:v>
                </c:pt>
                <c:pt idx="2">
                  <c:v>Men 2010</c:v>
                </c:pt>
                <c:pt idx="3">
                  <c:v>Women 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p103'!$D$180:$I$180</c:f>
              <c:numCache>
                <c:formatCode>General</c:formatCode>
                <c:ptCount val="6"/>
                <c:pt idx="0">
                  <c:v>628</c:v>
                </c:pt>
                <c:pt idx="1">
                  <c:v>191</c:v>
                </c:pt>
                <c:pt idx="2">
                  <c:v>792</c:v>
                </c:pt>
                <c:pt idx="3">
                  <c:v>233</c:v>
                </c:pt>
                <c:pt idx="4">
                  <c:v>1030</c:v>
                </c:pt>
                <c:pt idx="5">
                  <c:v>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87-4461-A705-9F8B94986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1943776"/>
        <c:axId val="561947384"/>
      </c:barChart>
      <c:catAx>
        <c:axId val="56194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947384"/>
        <c:crosses val="autoZero"/>
        <c:auto val="1"/>
        <c:lblAlgn val="ctr"/>
        <c:lblOffset val="100"/>
        <c:noMultiLvlLbl val="0"/>
      </c:catAx>
      <c:valAx>
        <c:axId val="56194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94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'F.1 p103'!$C$186</c:f>
              <c:strCache>
                <c:ptCount val="1"/>
                <c:pt idx="0">
                  <c:v>Tenured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'F.1 p103'!$D$185:$I$185</c:f>
              <c:strCache>
                <c:ptCount val="6"/>
                <c:pt idx="0">
                  <c:v>Men-2005</c:v>
                </c:pt>
                <c:pt idx="1">
                  <c:v>Women-2005</c:v>
                </c:pt>
                <c:pt idx="2">
                  <c:v>Men-2010</c:v>
                </c:pt>
                <c:pt idx="3">
                  <c:v>Women-2010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p103'!$D$186:$I$186</c:f>
              <c:numCache>
                <c:formatCode>General</c:formatCode>
                <c:ptCount val="6"/>
                <c:pt idx="0">
                  <c:v>4292</c:v>
                </c:pt>
                <c:pt idx="1">
                  <c:v>427</c:v>
                </c:pt>
                <c:pt idx="2">
                  <c:v>4096</c:v>
                </c:pt>
                <c:pt idx="3">
                  <c:v>525</c:v>
                </c:pt>
                <c:pt idx="4">
                  <c:v>3958</c:v>
                </c:pt>
                <c:pt idx="5">
                  <c:v>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20-43D0-BB9D-06C466ABF8E1}"/>
            </c:ext>
          </c:extLst>
        </c:ser>
        <c:ser>
          <c:idx val="1"/>
          <c:order val="1"/>
          <c:tx>
            <c:strRef>
              <c:f>'F.1 p103'!$C$187</c:f>
              <c:strCache>
                <c:ptCount val="1"/>
                <c:pt idx="0">
                  <c:v>Tenure Eligible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'F.1 p103'!$D$185:$I$185</c:f>
              <c:strCache>
                <c:ptCount val="6"/>
                <c:pt idx="0">
                  <c:v>Men-2005</c:v>
                </c:pt>
                <c:pt idx="1">
                  <c:v>Women-2005</c:v>
                </c:pt>
                <c:pt idx="2">
                  <c:v>Men-2010</c:v>
                </c:pt>
                <c:pt idx="3">
                  <c:v>Women-2010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p103'!$D$187:$I$187</c:f>
              <c:numCache>
                <c:formatCode>General</c:formatCode>
                <c:ptCount val="6"/>
                <c:pt idx="0">
                  <c:v>713</c:v>
                </c:pt>
                <c:pt idx="1">
                  <c:v>220</c:v>
                </c:pt>
                <c:pt idx="2">
                  <c:v>724</c:v>
                </c:pt>
                <c:pt idx="3">
                  <c:v>270</c:v>
                </c:pt>
                <c:pt idx="4">
                  <c:v>739</c:v>
                </c:pt>
                <c:pt idx="5">
                  <c:v>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20-43D0-BB9D-06C466ABF8E1}"/>
            </c:ext>
          </c:extLst>
        </c:ser>
        <c:ser>
          <c:idx val="2"/>
          <c:order val="2"/>
          <c:tx>
            <c:strRef>
              <c:f>'F.1 p103'!$C$188</c:f>
              <c:strCache>
                <c:ptCount val="1"/>
                <c:pt idx="0">
                  <c:v>Postdoc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'F.1 p103'!$D$185:$I$185</c:f>
              <c:strCache>
                <c:ptCount val="6"/>
                <c:pt idx="0">
                  <c:v>Men-2005</c:v>
                </c:pt>
                <c:pt idx="1">
                  <c:v>Women-2005</c:v>
                </c:pt>
                <c:pt idx="2">
                  <c:v>Men-2010</c:v>
                </c:pt>
                <c:pt idx="3">
                  <c:v>Women-2010</c:v>
                </c:pt>
                <c:pt idx="4">
                  <c:v>Men 2015</c:v>
                </c:pt>
                <c:pt idx="5">
                  <c:v>Women 2015</c:v>
                </c:pt>
              </c:strCache>
            </c:strRef>
          </c:cat>
          <c:val>
            <c:numRef>
              <c:f>'F.1 p103'!$D$188:$I$188</c:f>
              <c:numCache>
                <c:formatCode>General</c:formatCode>
                <c:ptCount val="6"/>
                <c:pt idx="0">
                  <c:v>616</c:v>
                </c:pt>
                <c:pt idx="1">
                  <c:v>148</c:v>
                </c:pt>
                <c:pt idx="2">
                  <c:v>775</c:v>
                </c:pt>
                <c:pt idx="3">
                  <c:v>226</c:v>
                </c:pt>
                <c:pt idx="4">
                  <c:v>916</c:v>
                </c:pt>
                <c:pt idx="5">
                  <c:v>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20-43D0-BB9D-06C466ABF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5891920"/>
        <c:axId val="435898480"/>
      </c:barChart>
      <c:catAx>
        <c:axId val="43589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898480"/>
        <c:crosses val="autoZero"/>
        <c:auto val="1"/>
        <c:lblAlgn val="ctr"/>
        <c:lblOffset val="100"/>
        <c:noMultiLvlLbl val="0"/>
      </c:catAx>
      <c:valAx>
        <c:axId val="43589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89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Sheet1!$D$91:$H$91</c:f>
              <c:strCache>
                <c:ptCount val="5"/>
                <c:pt idx="0">
                  <c:v>PhD Math</c:v>
                </c:pt>
                <c:pt idx="1">
                  <c:v>MA Math</c:v>
                </c:pt>
                <c:pt idx="2">
                  <c:v>BA Math</c:v>
                </c:pt>
                <c:pt idx="3">
                  <c:v>Stat</c:v>
                </c:pt>
                <c:pt idx="4">
                  <c:v>TYC</c:v>
                </c:pt>
              </c:strCache>
            </c:strRef>
          </c:cat>
          <c:val>
            <c:numRef>
              <c:f>Sheet1!$D$92:$H$92</c:f>
              <c:numCache>
                <c:formatCode>0</c:formatCode>
                <c:ptCount val="5"/>
                <c:pt idx="0">
                  <c:v>57</c:v>
                </c:pt>
                <c:pt idx="1">
                  <c:v>62</c:v>
                </c:pt>
                <c:pt idx="2">
                  <c:v>134</c:v>
                </c:pt>
                <c:pt idx="3">
                  <c:v>94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8-4C90-B10E-5232100F0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8349392"/>
        <c:axId val="648349720"/>
      </c:barChart>
      <c:catAx>
        <c:axId val="64834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349720"/>
        <c:crosses val="autoZero"/>
        <c:auto val="1"/>
        <c:lblAlgn val="ctr"/>
        <c:lblOffset val="100"/>
        <c:noMultiLvlLbl val="0"/>
      </c:catAx>
      <c:valAx>
        <c:axId val="648349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349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'F.1 p103'!$G$262</c:f>
              <c:strCache>
                <c:ptCount val="1"/>
                <c:pt idx="0">
                  <c:v>Tenured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'F.1 p103'!$F$263:$F$267</c:f>
              <c:strCache>
                <c:ptCount val="5"/>
                <c:pt idx="0">
                  <c:v>Math 2005</c:v>
                </c:pt>
                <c:pt idx="1">
                  <c:v>Math 2010</c:v>
                </c:pt>
                <c:pt idx="2">
                  <c:v>Math 2015</c:v>
                </c:pt>
                <c:pt idx="3">
                  <c:v>Stat 2010</c:v>
                </c:pt>
                <c:pt idx="4">
                  <c:v>Stat 2015</c:v>
                </c:pt>
              </c:strCache>
            </c:strRef>
          </c:cat>
          <c:val>
            <c:numRef>
              <c:f>'F.1 p103'!$G$263:$G$267</c:f>
              <c:numCache>
                <c:formatCode>0%</c:formatCode>
                <c:ptCount val="5"/>
                <c:pt idx="0">
                  <c:v>0.18114028274040703</c:v>
                </c:pt>
                <c:pt idx="1">
                  <c:v>0.21495253785204363</c:v>
                </c:pt>
                <c:pt idx="2">
                  <c:v>0.22439268720260455</c:v>
                </c:pt>
                <c:pt idx="3">
                  <c:v>0.1609353507565337</c:v>
                </c:pt>
                <c:pt idx="4">
                  <c:v>0.19818652849740934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A-4548-90BF-45F82BFD28A3}"/>
            </c:ext>
          </c:extLst>
        </c:ser>
        <c:ser>
          <c:idx val="1"/>
          <c:order val="1"/>
          <c:tx>
            <c:strRef>
              <c:f>'F.1 p103'!$H$262</c:f>
              <c:strCache>
                <c:ptCount val="1"/>
                <c:pt idx="0">
                  <c:v>Tenure-Eligible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'F.1 p103'!$F$263:$F$267</c:f>
              <c:strCache>
                <c:ptCount val="5"/>
                <c:pt idx="0">
                  <c:v>Math 2005</c:v>
                </c:pt>
                <c:pt idx="1">
                  <c:v>Math 2010</c:v>
                </c:pt>
                <c:pt idx="2">
                  <c:v>Math 2015</c:v>
                </c:pt>
                <c:pt idx="3">
                  <c:v>Stat 2010</c:v>
                </c:pt>
                <c:pt idx="4">
                  <c:v>Stat 2015</c:v>
                </c:pt>
              </c:strCache>
            </c:strRef>
          </c:cat>
          <c:val>
            <c:numRef>
              <c:f>'F.1 p103'!$H$263:$H$267</c:f>
              <c:numCache>
                <c:formatCode>0%</c:formatCode>
                <c:ptCount val="5"/>
                <c:pt idx="0">
                  <c:v>0.28525787311729806</c:v>
                </c:pt>
                <c:pt idx="1">
                  <c:v>0.33923140724357204</c:v>
                </c:pt>
                <c:pt idx="2">
                  <c:v>0.35581890003038591</c:v>
                </c:pt>
                <c:pt idx="3">
                  <c:v>0.38202247191011235</c:v>
                </c:pt>
                <c:pt idx="4">
                  <c:v>0.34615384615384615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A-4548-90BF-45F82BFD28A3}"/>
            </c:ext>
          </c:extLst>
        </c:ser>
        <c:ser>
          <c:idx val="2"/>
          <c:order val="2"/>
          <c:tx>
            <c:strRef>
              <c:f>'F.1 p103'!$I$262</c:f>
              <c:strCache>
                <c:ptCount val="1"/>
                <c:pt idx="0">
                  <c:v>Total Full-time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'F.1 p103'!$F$263:$F$267</c:f>
              <c:strCache>
                <c:ptCount val="5"/>
                <c:pt idx="0">
                  <c:v>Math 2005</c:v>
                </c:pt>
                <c:pt idx="1">
                  <c:v>Math 2010</c:v>
                </c:pt>
                <c:pt idx="2">
                  <c:v>Math 2015</c:v>
                </c:pt>
                <c:pt idx="3">
                  <c:v>Stat 2010</c:v>
                </c:pt>
                <c:pt idx="4">
                  <c:v>Stat 2015</c:v>
                </c:pt>
              </c:strCache>
            </c:strRef>
          </c:cat>
          <c:val>
            <c:numRef>
              <c:f>'F.1 p103'!$I$263:$I$267</c:f>
              <c:numCache>
                <c:formatCode>0%</c:formatCode>
                <c:ptCount val="5"/>
                <c:pt idx="0">
                  <c:v>0.2577564541923692</c:v>
                </c:pt>
                <c:pt idx="1">
                  <c:v>0.28767430390530424</c:v>
                </c:pt>
                <c:pt idx="2">
                  <c:v>0.31694110336869202</c:v>
                </c:pt>
                <c:pt idx="3">
                  <c:v>0.25829383886255924</c:v>
                </c:pt>
                <c:pt idx="4">
                  <c:v>0.34612700628053034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CA-4548-90BF-45F82BFD28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7151768"/>
        <c:axId val="777152424"/>
      </c:barChart>
      <c:catAx>
        <c:axId val="777151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7152424"/>
        <c:crosses val="autoZero"/>
        <c:auto val="1"/>
        <c:lblAlgn val="ctr"/>
        <c:lblOffset val="100"/>
        <c:noMultiLvlLbl val="0"/>
      </c:catAx>
      <c:valAx>
        <c:axId val="77715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7151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692038495188101E-2"/>
          <c:y val="2.7777777777777776E-2"/>
          <c:w val="0.86486351706036746"/>
          <c:h val="0.7357713619130942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Math/Stat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Sheet1!$B$1:$F$1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1779</c:v>
                </c:pt>
                <c:pt idx="1">
                  <c:v>1984</c:v>
                </c:pt>
                <c:pt idx="2">
                  <c:v>1925</c:v>
                </c:pt>
                <c:pt idx="3">
                  <c:v>2419</c:v>
                </c:pt>
                <c:pt idx="4">
                  <c:v>2738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EE-4BC4-B11A-9D2FFE4710A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Sheet1!$B$1:$F$1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6739</c:v>
                </c:pt>
                <c:pt idx="1">
                  <c:v>7207</c:v>
                </c:pt>
                <c:pt idx="2">
                  <c:v>8476</c:v>
                </c:pt>
                <c:pt idx="3">
                  <c:v>10399</c:v>
                </c:pt>
                <c:pt idx="4">
                  <c:v>10548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EE-4BC4-B11A-9D2FFE471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0761216"/>
        <c:axId val="630756624"/>
      </c:lineChart>
      <c:catAx>
        <c:axId val="63076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0756624"/>
        <c:crosses val="autoZero"/>
        <c:auto val="1"/>
        <c:lblAlgn val="ctr"/>
        <c:lblOffset val="100"/>
        <c:noMultiLvlLbl val="0"/>
      </c:catAx>
      <c:valAx>
        <c:axId val="63075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076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Sheet1!$D$40</c:f>
              <c:strCache>
                <c:ptCount val="1"/>
                <c:pt idx="0">
                  <c:v>1995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Sheet1!$C$41:$C$45</c:f>
              <c:strCache>
                <c:ptCount val="5"/>
                <c:pt idx="0">
                  <c:v>Precollege</c:v>
                </c:pt>
                <c:pt idx="1">
                  <c:v>Introductory</c:v>
                </c:pt>
                <c:pt idx="2">
                  <c:v>Calculus</c:v>
                </c:pt>
                <c:pt idx="3">
                  <c:v>Advanced Math</c:v>
                </c:pt>
                <c:pt idx="4">
                  <c:v>Total Math</c:v>
                </c:pt>
              </c:strCache>
            </c:strRef>
          </c:cat>
          <c:val>
            <c:numRef>
              <c:f>Sheet1!$D$41:$D$45</c:f>
              <c:numCache>
                <c:formatCode>General</c:formatCode>
                <c:ptCount val="5"/>
                <c:pt idx="0" formatCode="#,##0">
                  <c:v>222000</c:v>
                </c:pt>
                <c:pt idx="1">
                  <c:v>613000</c:v>
                </c:pt>
                <c:pt idx="2">
                  <c:v>538000</c:v>
                </c:pt>
                <c:pt idx="3">
                  <c:v>96000</c:v>
                </c:pt>
                <c:pt idx="4">
                  <c:v>1469000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DB-4368-9801-97CC2ECB2ED0}"/>
            </c:ext>
          </c:extLst>
        </c:ser>
        <c:ser>
          <c:idx val="1"/>
          <c:order val="1"/>
          <c:tx>
            <c:strRef>
              <c:f>Sheet1!$E$40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Sheet1!$C$41:$C$45</c:f>
              <c:strCache>
                <c:ptCount val="5"/>
                <c:pt idx="0">
                  <c:v>Precollege</c:v>
                </c:pt>
                <c:pt idx="1">
                  <c:v>Introductory</c:v>
                </c:pt>
                <c:pt idx="2">
                  <c:v>Calculus</c:v>
                </c:pt>
                <c:pt idx="3">
                  <c:v>Advanced Math</c:v>
                </c:pt>
                <c:pt idx="4">
                  <c:v>Total Math</c:v>
                </c:pt>
              </c:strCache>
            </c:strRef>
          </c:cat>
          <c:val>
            <c:numRef>
              <c:f>Sheet1!$E$41:$E$45</c:f>
              <c:numCache>
                <c:formatCode>General</c:formatCode>
                <c:ptCount val="5"/>
                <c:pt idx="0" formatCode="#,##0">
                  <c:v>219000</c:v>
                </c:pt>
                <c:pt idx="1">
                  <c:v>723000</c:v>
                </c:pt>
                <c:pt idx="2">
                  <c:v>570000</c:v>
                </c:pt>
                <c:pt idx="3">
                  <c:v>102000</c:v>
                </c:pt>
                <c:pt idx="4" formatCode="#,##0">
                  <c:v>1624000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DB-4368-9801-97CC2ECB2ED0}"/>
            </c:ext>
          </c:extLst>
        </c:ser>
        <c:ser>
          <c:idx val="2"/>
          <c:order val="2"/>
          <c:tx>
            <c:strRef>
              <c:f>Sheet1!$F$40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Sheet1!$C$41:$C$45</c:f>
              <c:strCache>
                <c:ptCount val="5"/>
                <c:pt idx="0">
                  <c:v>Precollege</c:v>
                </c:pt>
                <c:pt idx="1">
                  <c:v>Introductory</c:v>
                </c:pt>
                <c:pt idx="2">
                  <c:v>Calculus</c:v>
                </c:pt>
                <c:pt idx="3">
                  <c:v>Advanced Math</c:v>
                </c:pt>
                <c:pt idx="4">
                  <c:v>Total Math</c:v>
                </c:pt>
              </c:strCache>
            </c:strRef>
          </c:cat>
          <c:val>
            <c:numRef>
              <c:f>Sheet1!$F$41:$F$45</c:f>
              <c:numCache>
                <c:formatCode>#,##0</c:formatCode>
                <c:ptCount val="5"/>
                <c:pt idx="0">
                  <c:v>201000</c:v>
                </c:pt>
                <c:pt idx="1">
                  <c:v>706000</c:v>
                </c:pt>
                <c:pt idx="2">
                  <c:v>587000</c:v>
                </c:pt>
                <c:pt idx="3">
                  <c:v>112000</c:v>
                </c:pt>
                <c:pt idx="4" formatCode="General">
                  <c:v>1607000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DB-4368-9801-97CC2ECB2ED0}"/>
            </c:ext>
          </c:extLst>
        </c:ser>
        <c:ser>
          <c:idx val="3"/>
          <c:order val="3"/>
          <c:tx>
            <c:strRef>
              <c:f>Sheet1!$G$40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Sheet1!$C$41:$C$45</c:f>
              <c:strCache>
                <c:ptCount val="5"/>
                <c:pt idx="0">
                  <c:v>Precollege</c:v>
                </c:pt>
                <c:pt idx="1">
                  <c:v>Introductory</c:v>
                </c:pt>
                <c:pt idx="2">
                  <c:v>Calculus</c:v>
                </c:pt>
                <c:pt idx="3">
                  <c:v>Advanced Math</c:v>
                </c:pt>
                <c:pt idx="4">
                  <c:v>Total Math</c:v>
                </c:pt>
              </c:strCache>
            </c:strRef>
          </c:cat>
          <c:val>
            <c:numRef>
              <c:f>Sheet1!$G$41:$G$45</c:f>
              <c:numCache>
                <c:formatCode>#,##0</c:formatCode>
                <c:ptCount val="5"/>
                <c:pt idx="0">
                  <c:v>209000</c:v>
                </c:pt>
                <c:pt idx="1">
                  <c:v>864000</c:v>
                </c:pt>
                <c:pt idx="2">
                  <c:v>748000</c:v>
                </c:pt>
                <c:pt idx="3">
                  <c:v>150000</c:v>
                </c:pt>
                <c:pt idx="4">
                  <c:v>1971000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DB-4368-9801-97CC2ECB2ED0}"/>
            </c:ext>
          </c:extLst>
        </c:ser>
        <c:ser>
          <c:idx val="4"/>
          <c:order val="4"/>
          <c:tx>
            <c:strRef>
              <c:f>Sheet1!$H$40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Sheet1!$C$41:$C$45</c:f>
              <c:strCache>
                <c:ptCount val="5"/>
                <c:pt idx="0">
                  <c:v>Precollege</c:v>
                </c:pt>
                <c:pt idx="1">
                  <c:v>Introductory</c:v>
                </c:pt>
                <c:pt idx="2">
                  <c:v>Calculus</c:v>
                </c:pt>
                <c:pt idx="3">
                  <c:v>Advanced Math</c:v>
                </c:pt>
                <c:pt idx="4">
                  <c:v>Total Math</c:v>
                </c:pt>
              </c:strCache>
            </c:strRef>
          </c:cat>
          <c:val>
            <c:numRef>
              <c:f>Sheet1!$H$41:$H$45</c:f>
              <c:numCache>
                <c:formatCode>#,##0</c:formatCode>
                <c:ptCount val="5"/>
                <c:pt idx="0">
                  <c:v>253000</c:v>
                </c:pt>
                <c:pt idx="1">
                  <c:v>1000000</c:v>
                </c:pt>
                <c:pt idx="2">
                  <c:v>807000</c:v>
                </c:pt>
                <c:pt idx="3">
                  <c:v>154000</c:v>
                </c:pt>
                <c:pt idx="4">
                  <c:v>2213000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DB-4368-9801-97CC2ECB2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3788872"/>
        <c:axId val="683790512"/>
      </c:barChart>
      <c:catAx>
        <c:axId val="683788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790512"/>
        <c:crosses val="autoZero"/>
        <c:auto val="1"/>
        <c:lblAlgn val="ctr"/>
        <c:lblOffset val="100"/>
        <c:noMultiLvlLbl val="0"/>
      </c:catAx>
      <c:valAx>
        <c:axId val="68379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788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Sheet1!$D$29</c:f>
              <c:strCache>
                <c:ptCount val="1"/>
                <c:pt idx="0">
                  <c:v>1995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Sheet1!$C$30:$C$35</c:f>
              <c:strCache>
                <c:ptCount val="6"/>
                <c:pt idx="0">
                  <c:v>Lower/Math</c:v>
                </c:pt>
                <c:pt idx="1">
                  <c:v>Lower/Stats</c:v>
                </c:pt>
                <c:pt idx="2">
                  <c:v>Upper/Math</c:v>
                </c:pt>
                <c:pt idx="3">
                  <c:v>Upper/Stat</c:v>
                </c:pt>
                <c:pt idx="4">
                  <c:v>Total/Math</c:v>
                </c:pt>
                <c:pt idx="5">
                  <c:v>Total/Stats</c:v>
                </c:pt>
              </c:strCache>
            </c:strRef>
          </c:cat>
          <c:val>
            <c:numRef>
              <c:f>Sheet1!$D$30:$D$35</c:f>
              <c:numCache>
                <c:formatCode>General</c:formatCode>
                <c:ptCount val="6"/>
                <c:pt idx="0">
                  <c:v>115000</c:v>
                </c:pt>
                <c:pt idx="1">
                  <c:v>49000</c:v>
                </c:pt>
                <c:pt idx="2">
                  <c:v>28000</c:v>
                </c:pt>
                <c:pt idx="3">
                  <c:v>16000</c:v>
                </c:pt>
                <c:pt idx="4">
                  <c:v>143000</c:v>
                </c:pt>
                <c:pt idx="5">
                  <c:v>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3C-4667-978C-ABBF6DD17BC2}"/>
            </c:ext>
          </c:extLst>
        </c:ser>
        <c:ser>
          <c:idx val="1"/>
          <c:order val="1"/>
          <c:tx>
            <c:strRef>
              <c:f>Sheet1!$E$29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Sheet1!$C$30:$C$35</c:f>
              <c:strCache>
                <c:ptCount val="6"/>
                <c:pt idx="0">
                  <c:v>Lower/Math</c:v>
                </c:pt>
                <c:pt idx="1">
                  <c:v>Lower/Stats</c:v>
                </c:pt>
                <c:pt idx="2">
                  <c:v>Upper/Math</c:v>
                </c:pt>
                <c:pt idx="3">
                  <c:v>Upper/Stat</c:v>
                </c:pt>
                <c:pt idx="4">
                  <c:v>Total/Math</c:v>
                </c:pt>
                <c:pt idx="5">
                  <c:v>Total/Stats</c:v>
                </c:pt>
              </c:strCache>
            </c:strRef>
          </c:cat>
          <c:val>
            <c:numRef>
              <c:f>Sheet1!$E$30:$E$35</c:f>
              <c:numCache>
                <c:formatCode>General</c:formatCode>
                <c:ptCount val="6"/>
                <c:pt idx="0">
                  <c:v>136000</c:v>
                </c:pt>
                <c:pt idx="1">
                  <c:v>54000</c:v>
                </c:pt>
                <c:pt idx="2">
                  <c:v>35000</c:v>
                </c:pt>
                <c:pt idx="3">
                  <c:v>20000</c:v>
                </c:pt>
                <c:pt idx="4">
                  <c:v>171000</c:v>
                </c:pt>
                <c:pt idx="5">
                  <c:v>74000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3C-4667-978C-ABBF6DD17BC2}"/>
            </c:ext>
          </c:extLst>
        </c:ser>
        <c:ser>
          <c:idx val="2"/>
          <c:order val="2"/>
          <c:tx>
            <c:strRef>
              <c:f>Sheet1!$F$29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Sheet1!$C$30:$C$35</c:f>
              <c:strCache>
                <c:ptCount val="6"/>
                <c:pt idx="0">
                  <c:v>Lower/Math</c:v>
                </c:pt>
                <c:pt idx="1">
                  <c:v>Lower/Stats</c:v>
                </c:pt>
                <c:pt idx="2">
                  <c:v>Upper/Math</c:v>
                </c:pt>
                <c:pt idx="3">
                  <c:v>Upper/Stat</c:v>
                </c:pt>
                <c:pt idx="4">
                  <c:v>Total/Math</c:v>
                </c:pt>
                <c:pt idx="5">
                  <c:v>Total/Stats</c:v>
                </c:pt>
              </c:strCache>
            </c:strRef>
          </c:cat>
          <c:val>
            <c:numRef>
              <c:f>Sheet1!$F$30:$F$35</c:f>
              <c:numCache>
                <c:formatCode>General</c:formatCode>
                <c:ptCount val="6"/>
                <c:pt idx="0">
                  <c:v>148000</c:v>
                </c:pt>
                <c:pt idx="1">
                  <c:v>54000</c:v>
                </c:pt>
                <c:pt idx="2">
                  <c:v>34000</c:v>
                </c:pt>
                <c:pt idx="3">
                  <c:v>24000</c:v>
                </c:pt>
                <c:pt idx="4">
                  <c:v>182000</c:v>
                </c:pt>
                <c:pt idx="5">
                  <c:v>78000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3C-4667-978C-ABBF6DD17BC2}"/>
            </c:ext>
          </c:extLst>
        </c:ser>
        <c:ser>
          <c:idx val="3"/>
          <c:order val="3"/>
          <c:tx>
            <c:strRef>
              <c:f>Sheet1!$G$29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Sheet1!$C$30:$C$35</c:f>
              <c:strCache>
                <c:ptCount val="6"/>
                <c:pt idx="0">
                  <c:v>Lower/Math</c:v>
                </c:pt>
                <c:pt idx="1">
                  <c:v>Lower/Stats</c:v>
                </c:pt>
                <c:pt idx="2">
                  <c:v>Upper/Math</c:v>
                </c:pt>
                <c:pt idx="3">
                  <c:v>Upper/Stat</c:v>
                </c:pt>
                <c:pt idx="4">
                  <c:v>Total/Math</c:v>
                </c:pt>
                <c:pt idx="5">
                  <c:v>Total/Stats</c:v>
                </c:pt>
              </c:strCache>
            </c:strRef>
          </c:cat>
          <c:val>
            <c:numRef>
              <c:f>Sheet1!$G$30:$G$35</c:f>
              <c:numCache>
                <c:formatCode>General</c:formatCode>
                <c:ptCount val="6"/>
                <c:pt idx="0">
                  <c:v>231000</c:v>
                </c:pt>
                <c:pt idx="1">
                  <c:v>81000</c:v>
                </c:pt>
                <c:pt idx="2">
                  <c:v>32000</c:v>
                </c:pt>
                <c:pt idx="3">
                  <c:v>28000</c:v>
                </c:pt>
                <c:pt idx="4">
                  <c:v>262000</c:v>
                </c:pt>
                <c:pt idx="5">
                  <c:v>109000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3C-4667-978C-ABBF6DD17BC2}"/>
            </c:ext>
          </c:extLst>
        </c:ser>
        <c:ser>
          <c:idx val="4"/>
          <c:order val="4"/>
          <c:tx>
            <c:strRef>
              <c:f>Sheet1!$H$29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Sheet1!$C$30:$C$35</c:f>
              <c:strCache>
                <c:ptCount val="6"/>
                <c:pt idx="0">
                  <c:v>Lower/Math</c:v>
                </c:pt>
                <c:pt idx="1">
                  <c:v>Lower/Stats</c:v>
                </c:pt>
                <c:pt idx="2">
                  <c:v>Upper/Math</c:v>
                </c:pt>
                <c:pt idx="3">
                  <c:v>Upper/Stat</c:v>
                </c:pt>
                <c:pt idx="4">
                  <c:v>Total/Math</c:v>
                </c:pt>
                <c:pt idx="5">
                  <c:v>Total/Stats</c:v>
                </c:pt>
              </c:strCache>
            </c:strRef>
          </c:cat>
          <c:val>
            <c:numRef>
              <c:f>Sheet1!$H$30:$H$35</c:f>
              <c:numCache>
                <c:formatCode>General</c:formatCode>
                <c:ptCount val="6"/>
                <c:pt idx="0">
                  <c:v>253000</c:v>
                </c:pt>
                <c:pt idx="1">
                  <c:v>94000</c:v>
                </c:pt>
                <c:pt idx="2">
                  <c:v>60000</c:v>
                </c:pt>
                <c:pt idx="3">
                  <c:v>50000</c:v>
                </c:pt>
                <c:pt idx="4">
                  <c:v>313000</c:v>
                </c:pt>
                <c:pt idx="5">
                  <c:v>144000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3C-4667-978C-ABBF6DD17B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6721704"/>
        <c:axId val="676719080"/>
      </c:barChart>
      <c:catAx>
        <c:axId val="676721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719080"/>
        <c:crosses val="autoZero"/>
        <c:auto val="1"/>
        <c:lblAlgn val="ctr"/>
        <c:lblOffset val="100"/>
        <c:noMultiLvlLbl val="0"/>
      </c:catAx>
      <c:valAx>
        <c:axId val="676719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721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Sheet1!$C$51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Sheet1!$A$52:$A$56</c:f>
              <c:strCache>
                <c:ptCount val="5"/>
                <c:pt idx="0">
                  <c:v>Precollege </c:v>
                </c:pt>
                <c:pt idx="1">
                  <c:v>Intro Level</c:v>
                </c:pt>
                <c:pt idx="2">
                  <c:v>Calculus Level</c:v>
                </c:pt>
                <c:pt idx="3">
                  <c:v>Lower Stats</c:v>
                </c:pt>
                <c:pt idx="4">
                  <c:v>Total</c:v>
                </c:pt>
              </c:strCache>
            </c:strRef>
          </c:cat>
          <c:val>
            <c:numRef>
              <c:f>Sheet1!$C$52:$C$56</c:f>
              <c:numCache>
                <c:formatCode>0</c:formatCode>
                <c:ptCount val="5"/>
                <c:pt idx="0">
                  <c:v>8000</c:v>
                </c:pt>
                <c:pt idx="1">
                  <c:v>29000</c:v>
                </c:pt>
                <c:pt idx="2">
                  <c:v>5000</c:v>
                </c:pt>
                <c:pt idx="3">
                  <c:v>17000</c:v>
                </c:pt>
                <c:pt idx="4">
                  <c:v>59000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6-4FC5-8040-673994FED9B6}"/>
            </c:ext>
          </c:extLst>
        </c:ser>
        <c:ser>
          <c:idx val="2"/>
          <c:order val="2"/>
          <c:tx>
            <c:strRef>
              <c:f>Sheet1!$D$51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Sheet1!$A$52:$A$56</c:f>
              <c:strCache>
                <c:ptCount val="5"/>
                <c:pt idx="0">
                  <c:v>Precollege </c:v>
                </c:pt>
                <c:pt idx="1">
                  <c:v>Intro Level</c:v>
                </c:pt>
                <c:pt idx="2">
                  <c:v>Calculus Level</c:v>
                </c:pt>
                <c:pt idx="3">
                  <c:v>Lower Stats</c:v>
                </c:pt>
                <c:pt idx="4">
                  <c:v>Total</c:v>
                </c:pt>
              </c:strCache>
            </c:strRef>
          </c:cat>
          <c:val>
            <c:numRef>
              <c:f>Sheet1!$D$52:$D$56</c:f>
              <c:numCache>
                <c:formatCode>General</c:formatCode>
                <c:ptCount val="5"/>
                <c:pt idx="0">
                  <c:v>9000</c:v>
                </c:pt>
                <c:pt idx="1">
                  <c:v>46000</c:v>
                </c:pt>
                <c:pt idx="2">
                  <c:v>17000</c:v>
                </c:pt>
                <c:pt idx="3">
                  <c:v>20000</c:v>
                </c:pt>
                <c:pt idx="4">
                  <c:v>92000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6-4FC5-8040-673994FED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5686296"/>
        <c:axId val="4456826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Sheet1!$B$51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Sheet1!$A$52:$A$56</c15:sqref>
                        </c15:formulaRef>
                      </c:ext>
                    </c:extLst>
                    <c:strCache>
                      <c:ptCount val="5"/>
                      <c:pt idx="0">
                        <c:v>Precollege </c:v>
                      </c:pt>
                      <c:pt idx="1">
                        <c:v>Intro Level</c:v>
                      </c:pt>
                      <c:pt idx="2">
                        <c:v>Calculus Level</c:v>
                      </c:pt>
                      <c:pt idx="3">
                        <c:v>Lower Stats</c:v>
                      </c:pt>
                      <c:pt idx="4">
                        <c:v>Total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Sheet1!$B$52:$B$56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3506-4FC5-8040-673994FED9B6}"/>
                  </c:ext>
                </c:extLst>
              </c15:ser>
            </c15:filteredBarSeries>
          </c:ext>
        </c:extLst>
      </c:barChart>
      <c:catAx>
        <c:axId val="445686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682688"/>
        <c:crosses val="autoZero"/>
        <c:auto val="1"/>
        <c:lblAlgn val="ctr"/>
        <c:lblOffset val="100"/>
        <c:noMultiLvlLbl val="0"/>
      </c:catAx>
      <c:valAx>
        <c:axId val="445682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686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Sheet1!$N$108</c:f>
              <c:strCache>
                <c:ptCount val="1"/>
                <c:pt idx="0">
                  <c:v>College Alg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Sheet1!$O$107:$Q$107</c:f>
              <c:strCache>
                <c:ptCount val="3"/>
                <c:pt idx="0">
                  <c:v>4 Yr Math 2010 17%</c:v>
                </c:pt>
                <c:pt idx="1">
                  <c:v>4 Yr Math 2015 26%</c:v>
                </c:pt>
                <c:pt idx="2">
                  <c:v>2 Yr Math 2015 63%</c:v>
                </c:pt>
              </c:strCache>
            </c:strRef>
          </c:cat>
          <c:val>
            <c:numRef>
              <c:f>Sheet1!$O$108:$Q$108</c:f>
              <c:numCache>
                <c:formatCode>0</c:formatCode>
                <c:ptCount val="3"/>
                <c:pt idx="0" formatCode="General">
                  <c:v>16992</c:v>
                </c:pt>
                <c:pt idx="1">
                  <c:v>45844</c:v>
                </c:pt>
                <c:pt idx="2" formatCode="General">
                  <c:v>90460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8-4F25-AA43-4916D4562A99}"/>
            </c:ext>
          </c:extLst>
        </c:ser>
        <c:ser>
          <c:idx val="1"/>
          <c:order val="1"/>
          <c:tx>
            <c:strRef>
              <c:f>Sheet1!$N$109</c:f>
              <c:strCache>
                <c:ptCount val="1"/>
                <c:pt idx="0">
                  <c:v>Precalc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Sheet1!$O$107:$Q$107</c:f>
              <c:strCache>
                <c:ptCount val="3"/>
                <c:pt idx="0">
                  <c:v>4 Yr Math 2010 17%</c:v>
                </c:pt>
                <c:pt idx="1">
                  <c:v>4 Yr Math 2015 26%</c:v>
                </c:pt>
                <c:pt idx="2">
                  <c:v>2 Yr Math 2015 63%</c:v>
                </c:pt>
              </c:strCache>
            </c:strRef>
          </c:cat>
          <c:val>
            <c:numRef>
              <c:f>Sheet1!$O$109:$Q$109</c:f>
              <c:numCache>
                <c:formatCode>0</c:formatCode>
                <c:ptCount val="3"/>
                <c:pt idx="0" formatCode="General">
                  <c:v>5136</c:v>
                </c:pt>
                <c:pt idx="1">
                  <c:v>30792</c:v>
                </c:pt>
                <c:pt idx="2" formatCode="General">
                  <c:v>32047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B8-4F25-AA43-4916D4562A99}"/>
            </c:ext>
          </c:extLst>
        </c:ser>
        <c:ser>
          <c:idx val="2"/>
          <c:order val="2"/>
          <c:tx>
            <c:strRef>
              <c:f>Sheet1!$N$110</c:f>
              <c:strCache>
                <c:ptCount val="1"/>
                <c:pt idx="0">
                  <c:v>Calc 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Sheet1!$O$107:$Q$107</c:f>
              <c:strCache>
                <c:ptCount val="3"/>
                <c:pt idx="0">
                  <c:v>4 Yr Math 2010 17%</c:v>
                </c:pt>
                <c:pt idx="1">
                  <c:v>4 Yr Math 2015 26%</c:v>
                </c:pt>
                <c:pt idx="2">
                  <c:v>2 Yr Math 2015 63%</c:v>
                </c:pt>
              </c:strCache>
            </c:strRef>
          </c:cat>
          <c:val>
            <c:numRef>
              <c:f>Sheet1!$O$110:$Q$110</c:f>
              <c:numCache>
                <c:formatCode>0</c:formatCode>
                <c:ptCount val="3"/>
                <c:pt idx="0" formatCode="General">
                  <c:v>10025</c:v>
                </c:pt>
                <c:pt idx="1">
                  <c:v>20809</c:v>
                </c:pt>
                <c:pt idx="2" formatCode="General">
                  <c:v>10954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B8-4F25-AA43-4916D4562A99}"/>
            </c:ext>
          </c:extLst>
        </c:ser>
        <c:ser>
          <c:idx val="3"/>
          <c:order val="3"/>
          <c:tx>
            <c:strRef>
              <c:f>Sheet1!$N$111</c:f>
              <c:strCache>
                <c:ptCount val="1"/>
                <c:pt idx="0">
                  <c:v>Stat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Sheet1!$O$107:$Q$107</c:f>
              <c:strCache>
                <c:ptCount val="3"/>
                <c:pt idx="0">
                  <c:v>4 Yr Math 2010 17%</c:v>
                </c:pt>
                <c:pt idx="1">
                  <c:v>4 Yr Math 2015 26%</c:v>
                </c:pt>
                <c:pt idx="2">
                  <c:v>2 Yr Math 2015 63%</c:v>
                </c:pt>
              </c:strCache>
            </c:strRef>
          </c:cat>
          <c:val>
            <c:numRef>
              <c:f>Sheet1!$O$111:$Q$111</c:f>
              <c:numCache>
                <c:formatCode>0</c:formatCode>
                <c:ptCount val="3"/>
                <c:pt idx="0" formatCode="General">
                  <c:v>5617</c:v>
                </c:pt>
                <c:pt idx="1">
                  <c:v>7158</c:v>
                </c:pt>
                <c:pt idx="2" formatCode="General">
                  <c:v>18983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B8-4F25-AA43-4916D4562A99}"/>
            </c:ext>
          </c:extLst>
        </c:ser>
        <c:ser>
          <c:idx val="4"/>
          <c:order val="4"/>
          <c:tx>
            <c:strRef>
              <c:f>Sheet1!$N$112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Sheet1!$O$107:$Q$107</c:f>
              <c:strCache>
                <c:ptCount val="3"/>
                <c:pt idx="0">
                  <c:v>4 Yr Math 2010 17%</c:v>
                </c:pt>
                <c:pt idx="1">
                  <c:v>4 Yr Math 2015 26%</c:v>
                </c:pt>
                <c:pt idx="2">
                  <c:v>2 Yr Math 2015 63%</c:v>
                </c:pt>
              </c:strCache>
            </c:strRef>
          </c:cat>
          <c:val>
            <c:numRef>
              <c:f>Sheet1!$O$112:$Q$112</c:f>
              <c:numCache>
                <c:formatCode>0</c:formatCode>
                <c:ptCount val="3"/>
                <c:pt idx="0" formatCode="General">
                  <c:v>4891</c:v>
                </c:pt>
                <c:pt idx="1">
                  <c:v>4886</c:v>
                </c:pt>
                <c:pt idx="2" formatCode="General">
                  <c:v>18524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B8-4F25-AA43-4916D4562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0292400"/>
        <c:axId val="640293384"/>
      </c:barChart>
      <c:catAx>
        <c:axId val="64029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293384"/>
        <c:crosses val="autoZero"/>
        <c:auto val="1"/>
        <c:lblAlgn val="ctr"/>
        <c:lblOffset val="100"/>
        <c:noMultiLvlLbl val="0"/>
      </c:catAx>
      <c:valAx>
        <c:axId val="64029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29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Sheet1!$C$57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Sheet1!$D$56:$H$56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Sheet1!$D$57:$H$57</c:f>
              <c:numCache>
                <c:formatCode>General</c:formatCode>
                <c:ptCount val="5"/>
                <c:pt idx="0">
                  <c:v>13302</c:v>
                </c:pt>
                <c:pt idx="1">
                  <c:v>12789</c:v>
                </c:pt>
                <c:pt idx="2">
                  <c:v>12781</c:v>
                </c:pt>
                <c:pt idx="3">
                  <c:v>12291</c:v>
                </c:pt>
                <c:pt idx="4" formatCode="0">
                  <c:v>15288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79-408A-BC26-929C47309D9A}"/>
            </c:ext>
          </c:extLst>
        </c:ser>
        <c:ser>
          <c:idx val="1"/>
          <c:order val="1"/>
          <c:tx>
            <c:strRef>
              <c:f>Sheet1!$C$58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Sheet1!$D$56:$H$56</c:f>
              <c:numCache>
                <c:formatCode>General</c:formatCode>
                <c:ptCount val="5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</c:numCache>
            </c:numRef>
          </c:cat>
          <c:val>
            <c:numRef>
              <c:f>Sheet1!$D$58:$H$58</c:f>
              <c:numCache>
                <c:formatCode>General</c:formatCode>
                <c:ptCount val="5"/>
                <c:pt idx="0">
                  <c:v>9593</c:v>
                </c:pt>
                <c:pt idx="1">
                  <c:v>9825</c:v>
                </c:pt>
                <c:pt idx="2">
                  <c:v>8656</c:v>
                </c:pt>
                <c:pt idx="3">
                  <c:v>9086</c:v>
                </c:pt>
                <c:pt idx="4" formatCode="0">
                  <c:v>10946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79-408A-BC26-929C47309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93417824"/>
        <c:axId val="693418152"/>
      </c:barChart>
      <c:catAx>
        <c:axId val="69341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418152"/>
        <c:crosses val="autoZero"/>
        <c:auto val="1"/>
        <c:lblAlgn val="ctr"/>
        <c:lblOffset val="100"/>
        <c:noMultiLvlLbl val="0"/>
      </c:catAx>
      <c:valAx>
        <c:axId val="693418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41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68732380674639"/>
          <c:y val="4.9849280694517384E-2"/>
          <c:w val="0.88751020705745121"/>
          <c:h val="0.687172431590801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Sheet1!$D$66</c:f>
              <c:strCache>
                <c:ptCount val="1"/>
                <c:pt idx="0">
                  <c:v>84-85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Sheet1!$D$67:$D$72</c:f>
              <c:numCache>
                <c:formatCode>General</c:formatCode>
                <c:ptCount val="6"/>
                <c:pt idx="0">
                  <c:v>13171</c:v>
                </c:pt>
                <c:pt idx="1">
                  <c:v>2567</c:v>
                </c:pt>
                <c:pt idx="2">
                  <c:v>538</c:v>
                </c:pt>
                <c:pt idx="4">
                  <c:v>2649</c:v>
                </c:pt>
                <c:pt idx="5">
                  <c:v>8691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0-4247-99B4-DFEC93384184}"/>
            </c:ext>
          </c:extLst>
        </c:ser>
        <c:ser>
          <c:idx val="1"/>
          <c:order val="1"/>
          <c:tx>
            <c:strRef>
              <c:f>Sheet1!$E$66</c:f>
              <c:strCache>
                <c:ptCount val="1"/>
                <c:pt idx="0">
                  <c:v>94-95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Sheet1!$E$67:$E$72</c:f>
              <c:numCache>
                <c:formatCode>General</c:formatCode>
                <c:ptCount val="6"/>
                <c:pt idx="0">
                  <c:v>12456</c:v>
                </c:pt>
                <c:pt idx="1">
                  <c:v>4829</c:v>
                </c:pt>
                <c:pt idx="2">
                  <c:v>1031</c:v>
                </c:pt>
                <c:pt idx="3">
                  <c:v>620</c:v>
                </c:pt>
                <c:pt idx="4">
                  <c:v>1218</c:v>
                </c:pt>
                <c:pt idx="5">
                  <c:v>2741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D0-4247-99B4-DFEC93384184}"/>
            </c:ext>
          </c:extLst>
        </c:ser>
        <c:ser>
          <c:idx val="2"/>
          <c:order val="2"/>
          <c:tx>
            <c:strRef>
              <c:f>Sheet1!$F$66</c:f>
              <c:strCache>
                <c:ptCount val="1"/>
                <c:pt idx="0">
                  <c:v>99-00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Sheet1!$F$67:$F$72</c:f>
              <c:numCache>
                <c:formatCode>General</c:formatCode>
                <c:ptCount val="6"/>
                <c:pt idx="0">
                  <c:v>10759</c:v>
                </c:pt>
                <c:pt idx="1">
                  <c:v>4991</c:v>
                </c:pt>
                <c:pt idx="2">
                  <c:v>502</c:v>
                </c:pt>
                <c:pt idx="3">
                  <c:v>425</c:v>
                </c:pt>
                <c:pt idx="4">
                  <c:v>2622</c:v>
                </c:pt>
                <c:pt idx="5">
                  <c:v>3315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D0-4247-99B4-DFEC93384184}"/>
            </c:ext>
          </c:extLst>
        </c:ser>
        <c:ser>
          <c:idx val="3"/>
          <c:order val="3"/>
          <c:tx>
            <c:strRef>
              <c:f>Sheet1!$G$66</c:f>
              <c:strCache>
                <c:ptCount val="1"/>
                <c:pt idx="0">
                  <c:v>04-05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Sheet1!$G$67:$G$72</c:f>
              <c:numCache>
                <c:formatCode>General</c:formatCode>
                <c:ptCount val="6"/>
                <c:pt idx="0">
                  <c:v>12316</c:v>
                </c:pt>
                <c:pt idx="1">
                  <c:v>3369</c:v>
                </c:pt>
                <c:pt idx="2">
                  <c:v>527</c:v>
                </c:pt>
                <c:pt idx="3">
                  <c:v>499</c:v>
                </c:pt>
                <c:pt idx="4">
                  <c:v>2121</c:v>
                </c:pt>
                <c:pt idx="5">
                  <c:v>2603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D0-4247-99B4-DFEC93384184}"/>
            </c:ext>
          </c:extLst>
        </c:ser>
        <c:ser>
          <c:idx val="4"/>
          <c:order val="4"/>
          <c:tx>
            <c:strRef>
              <c:f>Sheet1!$H$66</c:f>
              <c:strCache>
                <c:ptCount val="1"/>
                <c:pt idx="0">
                  <c:v>09-10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Sheet1!$H$67:$H$72</c:f>
              <c:numCache>
                <c:formatCode>General</c:formatCode>
                <c:ptCount val="6"/>
                <c:pt idx="0">
                  <c:v>12468</c:v>
                </c:pt>
                <c:pt idx="1">
                  <c:v>3614</c:v>
                </c:pt>
                <c:pt idx="2">
                  <c:v>856</c:v>
                </c:pt>
                <c:pt idx="3">
                  <c:v>849</c:v>
                </c:pt>
                <c:pt idx="4">
                  <c:v>1453</c:v>
                </c:pt>
                <c:pt idx="5">
                  <c:v>2137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D0-4247-99B4-DFEC93384184}"/>
            </c:ext>
          </c:extLst>
        </c:ser>
        <c:ser>
          <c:idx val="5"/>
          <c:order val="5"/>
          <c:tx>
            <c:strRef>
              <c:f>Sheet1!$I$66</c:f>
              <c:strCache>
                <c:ptCount val="1"/>
                <c:pt idx="0">
                  <c:v>14-15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Sheet1!$C$67:$C$72</c:f>
              <c:strCache>
                <c:ptCount val="6"/>
                <c:pt idx="0">
                  <c:v>Math</c:v>
                </c:pt>
                <c:pt idx="1">
                  <c:v>Math Ed</c:v>
                </c:pt>
                <c:pt idx="2">
                  <c:v>Stat</c:v>
                </c:pt>
                <c:pt idx="3">
                  <c:v>Actuarial Math</c:v>
                </c:pt>
                <c:pt idx="4">
                  <c:v>Other</c:v>
                </c:pt>
                <c:pt idx="5">
                  <c:v>Computer Science </c:v>
                </c:pt>
              </c:strCache>
            </c:strRef>
          </c:cat>
          <c:val>
            <c:numRef>
              <c:f>Sheet1!$I$67:$I$72</c:f>
              <c:numCache>
                <c:formatCode>0</c:formatCode>
                <c:ptCount val="6"/>
                <c:pt idx="0">
                  <c:v>12794</c:v>
                </c:pt>
                <c:pt idx="1">
                  <c:v>2880</c:v>
                </c:pt>
                <c:pt idx="2">
                  <c:v>1509</c:v>
                </c:pt>
                <c:pt idx="3">
                  <c:v>2354</c:v>
                </c:pt>
                <c:pt idx="4">
                  <c:v>2728</c:v>
                </c:pt>
                <c:pt idx="5">
                  <c:v>3968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D0-4247-99B4-DFEC93384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8750752"/>
        <c:axId val="618751080"/>
      </c:barChart>
      <c:catAx>
        <c:axId val="6187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751080"/>
        <c:crosses val="autoZero"/>
        <c:auto val="1"/>
        <c:lblAlgn val="ctr"/>
        <c:lblOffset val="100"/>
        <c:noMultiLvlLbl val="0"/>
      </c:catAx>
      <c:valAx>
        <c:axId val="618751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75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Sheet1!$K$115</c:f>
              <c:strCache>
                <c:ptCount val="1"/>
                <c:pt idx="0">
                  <c:v>Math, PhD Depts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strRef>
              <c:f>Sheet1!$J$116:$J$119</c:f>
              <c:strCache>
                <c:ptCount val="4"/>
                <c:pt idx="0">
                  <c:v>1999-2000</c:v>
                </c:pt>
                <c:pt idx="1">
                  <c:v>2004-2005</c:v>
                </c:pt>
                <c:pt idx="2">
                  <c:v>2009-2010</c:v>
                </c:pt>
                <c:pt idx="3">
                  <c:v>2014-2015</c:v>
                </c:pt>
              </c:strCache>
            </c:strRef>
          </c:cat>
          <c:val>
            <c:numRef>
              <c:f>Sheet1!$K$116:$K$119</c:f>
              <c:numCache>
                <c:formatCode>General</c:formatCode>
                <c:ptCount val="4"/>
                <c:pt idx="0">
                  <c:v>28</c:v>
                </c:pt>
                <c:pt idx="1">
                  <c:v>39</c:v>
                </c:pt>
                <c:pt idx="2">
                  <c:v>42</c:v>
                </c:pt>
                <c:pt idx="3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5E-48DE-A643-14776C1E5E3D}"/>
            </c:ext>
          </c:extLst>
        </c:ser>
        <c:ser>
          <c:idx val="1"/>
          <c:order val="1"/>
          <c:tx>
            <c:strRef>
              <c:f>Sheet1!$L$115</c:f>
              <c:strCache>
                <c:ptCount val="1"/>
                <c:pt idx="0">
                  <c:v>Math, MA Depts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Sheet1!$J$116:$J$119</c:f>
              <c:strCache>
                <c:ptCount val="4"/>
                <c:pt idx="0">
                  <c:v>1999-2000</c:v>
                </c:pt>
                <c:pt idx="1">
                  <c:v>2004-2005</c:v>
                </c:pt>
                <c:pt idx="2">
                  <c:v>2009-2010</c:v>
                </c:pt>
                <c:pt idx="3">
                  <c:v>2014-2015</c:v>
                </c:pt>
              </c:strCache>
            </c:strRef>
          </c:cat>
          <c:val>
            <c:numRef>
              <c:f>Sheet1!$L$116:$L$119</c:f>
              <c:numCache>
                <c:formatCode>General</c:formatCode>
                <c:ptCount val="4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5E-48DE-A643-14776C1E5E3D}"/>
            </c:ext>
          </c:extLst>
        </c:ser>
        <c:ser>
          <c:idx val="2"/>
          <c:order val="2"/>
          <c:tx>
            <c:strRef>
              <c:f>Sheet1!$M$115</c:f>
              <c:strCache>
                <c:ptCount val="1"/>
                <c:pt idx="0">
                  <c:v>Math, BA Depts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cat>
            <c:strRef>
              <c:f>Sheet1!$J$116:$J$119</c:f>
              <c:strCache>
                <c:ptCount val="4"/>
                <c:pt idx="0">
                  <c:v>1999-2000</c:v>
                </c:pt>
                <c:pt idx="1">
                  <c:v>2004-2005</c:v>
                </c:pt>
                <c:pt idx="2">
                  <c:v>2009-2010</c:v>
                </c:pt>
                <c:pt idx="3">
                  <c:v>2014-2015</c:v>
                </c:pt>
              </c:strCache>
            </c:strRef>
          </c:cat>
          <c:val>
            <c:numRef>
              <c:f>Sheet1!$M$116:$M$119</c:f>
              <c:numCache>
                <c:formatCode>General</c:formatCode>
                <c:ptCount val="4"/>
                <c:pt idx="0">
                  <c:v>51</c:v>
                </c:pt>
                <c:pt idx="1">
                  <c:v>39</c:v>
                </c:pt>
                <c:pt idx="2">
                  <c:v>36</c:v>
                </c:pt>
                <c:pt idx="3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5E-48DE-A643-14776C1E5E3D}"/>
            </c:ext>
          </c:extLst>
        </c:ser>
        <c:ser>
          <c:idx val="3"/>
          <c:order val="3"/>
          <c:tx>
            <c:strRef>
              <c:f>Sheet1!$N$115</c:f>
              <c:strCache>
                <c:ptCount val="1"/>
                <c:pt idx="0">
                  <c:v>Stat Depts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x"/>
            <c:size val="6"/>
            <c:spPr>
              <a:noFill/>
              <a:ln w="9525">
                <a:solidFill>
                  <a:schemeClr val="accent4"/>
                </a:solidFill>
                <a:round/>
              </a:ln>
              <a:effectLst/>
            </c:spPr>
          </c:marker>
          <c:cat>
            <c:strRef>
              <c:f>Sheet1!$J$116:$J$119</c:f>
              <c:strCache>
                <c:ptCount val="4"/>
                <c:pt idx="0">
                  <c:v>1999-2000</c:v>
                </c:pt>
                <c:pt idx="1">
                  <c:v>2004-2005</c:v>
                </c:pt>
                <c:pt idx="2">
                  <c:v>2009-2010</c:v>
                </c:pt>
                <c:pt idx="3">
                  <c:v>2014-2015</c:v>
                </c:pt>
              </c:strCache>
            </c:strRef>
          </c:cat>
          <c:val>
            <c:numRef>
              <c:f>Sheet1!$N$116:$N$119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5E-48DE-A643-14776C1E5E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8757968"/>
        <c:axId val="618758952"/>
      </c:lineChart>
      <c:catAx>
        <c:axId val="618757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758952"/>
        <c:crosses val="autoZero"/>
        <c:auto val="1"/>
        <c:lblAlgn val="ctr"/>
        <c:lblOffset val="100"/>
        <c:noMultiLvlLbl val="0"/>
      </c:catAx>
      <c:valAx>
        <c:axId val="618758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75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9999999999999992E-2"/>
          <c:y val="1.9359636833089444E-2"/>
          <c:w val="0.9"/>
          <c:h val="0.165112485453372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7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4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2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1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2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4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3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7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6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0F632-3B32-4380-AEF0-0785C40C9DDB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AD249-9626-4EBB-80D8-883E34BBE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3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848600" cy="2838451"/>
          </a:xfrm>
        </p:spPr>
        <p:txBody>
          <a:bodyPr>
            <a:normAutofit fontScale="90000"/>
          </a:bodyPr>
          <a:lstStyle/>
          <a:p>
            <a:r>
              <a:rPr lang="en-US" sz="5300" dirty="0" smtClean="0">
                <a:solidFill>
                  <a:srgbClr val="FF0000"/>
                </a:solidFill>
              </a:rPr>
              <a:t>CBMS 2015 Survey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Highlights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December 7, 2017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3200" dirty="0" smtClean="0"/>
              <a:t>Ellen Kirkman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kirkman@wfu.edu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8288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488845"/>
              </p:ext>
            </p:extLst>
          </p:nvPr>
        </p:nvGraphicFramePr>
        <p:xfrm>
          <a:off x="3124200" y="3810000"/>
          <a:ext cx="27432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Photo Editor Photo" r:id="rId3" imgW="3086531" imgH="2390476" progId="MSPhotoEd.3">
                  <p:embed/>
                </p:oleObj>
              </mc:Choice>
              <mc:Fallback>
                <p:oleObj name="Photo Editor Photo" r:id="rId3" imgW="3086531" imgH="2390476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10000"/>
                        <a:ext cx="27432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46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Math/Stat Enrollments and Total Undergraduate Enrollments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4735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5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Yr. Math Enrollments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9495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663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Statistics Enrollments: Math and Stat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253115"/>
              </p:ext>
            </p:extLst>
          </p:nvPr>
        </p:nvGraphicFramePr>
        <p:xfrm>
          <a:off x="609600" y="1676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946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4-Yr Math: Enrollments (1000s)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798634"/>
              </p:ext>
            </p:extLst>
          </p:nvPr>
        </p:nvGraphicFramePr>
        <p:xfrm>
          <a:off x="539448" y="1417638"/>
          <a:ext cx="8153400" cy="5211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1489">
                  <a:extLst>
                    <a:ext uri="{9D8B030D-6E8A-4147-A177-3AD203B41FA5}">
                      <a16:colId xmlns:a16="http://schemas.microsoft.com/office/drawing/2014/main" val="2479543719"/>
                    </a:ext>
                  </a:extLst>
                </a:gridCol>
                <a:gridCol w="1215858">
                  <a:extLst>
                    <a:ext uri="{9D8B030D-6E8A-4147-A177-3AD203B41FA5}">
                      <a16:colId xmlns:a16="http://schemas.microsoft.com/office/drawing/2014/main" val="1897491256"/>
                    </a:ext>
                  </a:extLst>
                </a:gridCol>
                <a:gridCol w="1215858">
                  <a:extLst>
                    <a:ext uri="{9D8B030D-6E8A-4147-A177-3AD203B41FA5}">
                      <a16:colId xmlns:a16="http://schemas.microsoft.com/office/drawing/2014/main" val="4080862733"/>
                    </a:ext>
                  </a:extLst>
                </a:gridCol>
                <a:gridCol w="1215858">
                  <a:extLst>
                    <a:ext uri="{9D8B030D-6E8A-4147-A177-3AD203B41FA5}">
                      <a16:colId xmlns:a16="http://schemas.microsoft.com/office/drawing/2014/main" val="719439564"/>
                    </a:ext>
                  </a:extLst>
                </a:gridCol>
                <a:gridCol w="1144337">
                  <a:extLst>
                    <a:ext uri="{9D8B030D-6E8A-4147-A177-3AD203B41FA5}">
                      <a16:colId xmlns:a16="http://schemas.microsoft.com/office/drawing/2014/main" val="2462789314"/>
                    </a:ext>
                  </a:extLst>
                </a:gridCol>
              </a:tblGrid>
              <a:tr h="65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u="none" strike="noStrike" dirty="0">
                          <a:effectLst/>
                        </a:rPr>
                        <a:t> 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2000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2005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2010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2015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2292705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Linear </a:t>
                      </a:r>
                      <a:r>
                        <a:rPr lang="en-US" sz="3600" u="none" strike="noStrike" dirty="0" err="1">
                          <a:effectLst/>
                        </a:rPr>
                        <a:t>Alg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41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37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46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57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6848807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Diff Eq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34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45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71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88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28147083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Intro Proofs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10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>
                          <a:effectLst/>
                        </a:rPr>
                        <a:t>12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15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19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3608099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Mod </a:t>
                      </a:r>
                      <a:r>
                        <a:rPr lang="en-US" sz="3600" u="none" strike="noStrike" dirty="0" err="1">
                          <a:effectLst/>
                        </a:rPr>
                        <a:t>Alg</a:t>
                      </a:r>
                      <a:r>
                        <a:rPr lang="en-US" sz="3600" u="none" strike="noStrike" dirty="0">
                          <a:effectLst/>
                        </a:rPr>
                        <a:t> </a:t>
                      </a:r>
                      <a:r>
                        <a:rPr lang="en-US" sz="3600" u="none" strike="noStrike" dirty="0" smtClean="0">
                          <a:effectLst/>
                        </a:rPr>
                        <a:t>I </a:t>
                      </a:r>
                      <a:r>
                        <a:rPr lang="en-US" sz="3600" u="none" strike="noStrike" dirty="0">
                          <a:effectLst/>
                        </a:rPr>
                        <a:t>II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11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>
                          <a:effectLst/>
                        </a:rPr>
                        <a:t>11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14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15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1107310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Real Anal I II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10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>
                          <a:effectLst/>
                        </a:rPr>
                        <a:t>15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18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 smtClean="0">
                          <a:effectLst/>
                        </a:rPr>
                        <a:t>17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5663949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 smtClean="0">
                          <a:effectLst/>
                        </a:rPr>
                        <a:t>Actuarial </a:t>
                      </a:r>
                      <a:r>
                        <a:rPr lang="en-US" sz="3600" u="none" strike="noStrike" dirty="0">
                          <a:effectLst/>
                        </a:rPr>
                        <a:t>Math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1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>
                          <a:effectLst/>
                        </a:rPr>
                        <a:t>2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7840318"/>
                  </a:ext>
                </a:extLst>
              </a:tr>
              <a:tr h="651470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Adv Linear Alg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3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>
                          <a:effectLst/>
                        </a:rPr>
                        <a:t>4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>
                          <a:effectLst/>
                        </a:rPr>
                        <a:t>4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u="none" strike="noStrike" dirty="0">
                          <a:effectLst/>
                        </a:rPr>
                        <a:t>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5467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6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Yr. Distance Learning Enrollments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469907"/>
              </p:ext>
            </p:extLst>
          </p:nvPr>
        </p:nvGraphicFramePr>
        <p:xfrm>
          <a:off x="990600" y="1295400"/>
          <a:ext cx="7391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10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Dual Enrollments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468339"/>
              </p:ext>
            </p:extLst>
          </p:nvPr>
        </p:nvGraphicFramePr>
        <p:xfrm>
          <a:off x="457200" y="1295400"/>
          <a:ext cx="8229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149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Degrees Awarded Math and Stat </a:t>
            </a:r>
            <a:r>
              <a:rPr lang="en-US" dirty="0" err="1" smtClean="0"/>
              <a:t>Depts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3822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174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Degrees from Math and Stat </a:t>
            </a:r>
            <a:r>
              <a:rPr lang="en-US" dirty="0" err="1" smtClean="0"/>
              <a:t>Depts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53909"/>
              </p:ext>
            </p:extLst>
          </p:nvPr>
        </p:nvGraphicFramePr>
        <p:xfrm>
          <a:off x="446314" y="1417638"/>
          <a:ext cx="8229600" cy="498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128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Degree Awarded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687384"/>
              </p:ext>
            </p:extLst>
          </p:nvPr>
        </p:nvGraphicFramePr>
        <p:xfrm>
          <a:off x="457200" y="12954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21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</a:t>
            </a:r>
            <a:r>
              <a:rPr lang="en-US" dirty="0" err="1" smtClean="0"/>
              <a:t>Yr</a:t>
            </a:r>
            <a:r>
              <a:rPr lang="en-US" dirty="0" smtClean="0"/>
              <a:t> Math Faculty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6757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164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CBMS 2015 Survey </a:t>
            </a:r>
          </a:p>
          <a:p>
            <a:r>
              <a:rPr lang="en-US" dirty="0" smtClean="0"/>
              <a:t>Enrollment Data</a:t>
            </a:r>
          </a:p>
          <a:p>
            <a:r>
              <a:rPr lang="en-US" dirty="0" smtClean="0"/>
              <a:t>Degrees Awarded</a:t>
            </a:r>
          </a:p>
          <a:p>
            <a:r>
              <a:rPr lang="en-US" dirty="0" smtClean="0"/>
              <a:t>Faculty Demographic Data</a:t>
            </a:r>
          </a:p>
          <a:p>
            <a:r>
              <a:rPr lang="en-US" dirty="0" smtClean="0"/>
              <a:t>Introductory Statistics</a:t>
            </a:r>
          </a:p>
          <a:p>
            <a:r>
              <a:rPr lang="en-US" dirty="0" smtClean="0"/>
              <a:t>Teacher Prep</a:t>
            </a:r>
            <a:endParaRPr lang="en-US" dirty="0"/>
          </a:p>
          <a:p>
            <a:r>
              <a:rPr lang="en-US" dirty="0" smtClean="0"/>
              <a:t>CBMS 2020 Survey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91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Yr. Math Faculty: Other Full-time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8496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499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4-Yr. Math Other Full-Time Faculty: </a:t>
            </a:r>
            <a:br>
              <a:rPr lang="en-US" sz="3200" dirty="0" smtClean="0"/>
            </a:br>
            <a:r>
              <a:rPr lang="en-US" sz="3200" dirty="0" smtClean="0"/>
              <a:t>Renewable vs Non-Renewable Positions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737256"/>
              </p:ext>
            </p:extLst>
          </p:nvPr>
        </p:nvGraphicFramePr>
        <p:xfrm>
          <a:off x="609600" y="1417637"/>
          <a:ext cx="8458200" cy="50593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307314589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66674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22792404"/>
                    </a:ext>
                  </a:extLst>
                </a:gridCol>
              </a:tblGrid>
              <a:tr h="6761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renewable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non-renew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7788741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Active in research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16%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33%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6187690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Supported research conference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14%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26%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982099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Supported teaching conference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29%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16%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2452929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Serve on dept committee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58%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27%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6840318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Advise undergrad. </a:t>
                      </a:r>
                      <a:r>
                        <a:rPr lang="en-US" sz="2800" u="none" strike="noStrike" dirty="0" smtClean="0">
                          <a:effectLst/>
                        </a:rPr>
                        <a:t>research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15%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14%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1615046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Academic advisor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29%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9%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69464178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Serve on univ committee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26%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7%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6561934"/>
                  </a:ext>
                </a:extLst>
              </a:tr>
              <a:tr h="54790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Serve as course coordinator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28%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11%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342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07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 postdocs 2014-2015 who left position – status in fall 2015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272711"/>
              </p:ext>
            </p:extLst>
          </p:nvPr>
        </p:nvGraphicFramePr>
        <p:xfrm>
          <a:off x="609600" y="1676397"/>
          <a:ext cx="8153401" cy="472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1845">
                  <a:extLst>
                    <a:ext uri="{9D8B030D-6E8A-4147-A177-3AD203B41FA5}">
                      <a16:colId xmlns:a16="http://schemas.microsoft.com/office/drawing/2014/main" val="1616600860"/>
                    </a:ext>
                  </a:extLst>
                </a:gridCol>
                <a:gridCol w="1845244">
                  <a:extLst>
                    <a:ext uri="{9D8B030D-6E8A-4147-A177-3AD203B41FA5}">
                      <a16:colId xmlns:a16="http://schemas.microsoft.com/office/drawing/2014/main" val="3396376503"/>
                    </a:ext>
                  </a:extLst>
                </a:gridCol>
                <a:gridCol w="1759419">
                  <a:extLst>
                    <a:ext uri="{9D8B030D-6E8A-4147-A177-3AD203B41FA5}">
                      <a16:colId xmlns:a16="http://schemas.microsoft.com/office/drawing/2014/main" val="3238856031"/>
                    </a:ext>
                  </a:extLst>
                </a:gridCol>
                <a:gridCol w="2016893">
                  <a:extLst>
                    <a:ext uri="{9D8B030D-6E8A-4147-A177-3AD203B41FA5}">
                      <a16:colId xmlns:a16="http://schemas.microsoft.com/office/drawing/2014/main" val="257155588"/>
                    </a:ext>
                  </a:extLst>
                </a:gridCol>
              </a:tblGrid>
              <a:tr h="523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Doctoral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Masters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Bachelors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039167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% left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39%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71%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89%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6770143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Tenure track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36%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25%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68%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9380491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Postdoc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22%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18%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5750095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Renew appt</a:t>
                      </a:r>
                      <a:r>
                        <a:rPr lang="en-US" sz="2800" u="none" strike="noStrike" dirty="0">
                          <a:effectLst/>
                        </a:rPr>
                        <a:t>.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13%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41%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27%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1337171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Non-renew </a:t>
                      </a:r>
                      <a:r>
                        <a:rPr lang="en-US" sz="2800" u="none" strike="noStrike" dirty="0">
                          <a:effectLst/>
                        </a:rPr>
                        <a:t>appt.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6%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179526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Non-</a:t>
                      </a:r>
                      <a:r>
                        <a:rPr lang="en-US" sz="2800" u="none" strike="noStrike" dirty="0" err="1" smtClean="0">
                          <a:effectLst/>
                        </a:rPr>
                        <a:t>acad</a:t>
                      </a:r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n-US" sz="2800" u="none" strike="noStrike" dirty="0">
                          <a:effectLst/>
                        </a:rPr>
                        <a:t>appt.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6%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9%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4%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247824"/>
                  </a:ext>
                </a:extLst>
              </a:tr>
              <a:tr h="52340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Unemployed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0631708"/>
                  </a:ext>
                </a:extLst>
              </a:tr>
              <a:tr h="53717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Unknown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17%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7%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0%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6977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18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Full-time Faculty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916129"/>
              </p:ext>
            </p:extLst>
          </p:nvPr>
        </p:nvGraphicFramePr>
        <p:xfrm>
          <a:off x="609600" y="1828800"/>
          <a:ext cx="7924800" cy="3581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1572">
                  <a:extLst>
                    <a:ext uri="{9D8B030D-6E8A-4147-A177-3AD203B41FA5}">
                      <a16:colId xmlns:a16="http://schemas.microsoft.com/office/drawing/2014/main" val="4268379513"/>
                    </a:ext>
                  </a:extLst>
                </a:gridCol>
                <a:gridCol w="1474380">
                  <a:extLst>
                    <a:ext uri="{9D8B030D-6E8A-4147-A177-3AD203B41FA5}">
                      <a16:colId xmlns:a16="http://schemas.microsoft.com/office/drawing/2014/main" val="10151856"/>
                    </a:ext>
                  </a:extLst>
                </a:gridCol>
                <a:gridCol w="1658679">
                  <a:extLst>
                    <a:ext uri="{9D8B030D-6E8A-4147-A177-3AD203B41FA5}">
                      <a16:colId xmlns:a16="http://schemas.microsoft.com/office/drawing/2014/main" val="2298749592"/>
                    </a:ext>
                  </a:extLst>
                </a:gridCol>
                <a:gridCol w="2580169">
                  <a:extLst>
                    <a:ext uri="{9D8B030D-6E8A-4147-A177-3AD203B41FA5}">
                      <a16:colId xmlns:a16="http://schemas.microsoft.com/office/drawing/2014/main" val="4176813962"/>
                    </a:ext>
                  </a:extLst>
                </a:gridCol>
              </a:tblGrid>
              <a:tr h="1279071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>
                          <a:effectLst/>
                        </a:rPr>
                        <a:t> </a:t>
                      </a:r>
                      <a:r>
                        <a:rPr lang="en-US" sz="3200" u="none" strike="noStrike" dirty="0" smtClean="0">
                          <a:effectLst/>
                        </a:rPr>
                        <a:t>Department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2010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2015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% increase 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6956195"/>
                  </a:ext>
                </a:extLst>
              </a:tr>
              <a:tr h="115116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Statistics</a:t>
                      </a:r>
                      <a:endParaRPr lang="en-US" sz="3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1266</a:t>
                      </a:r>
                      <a:endParaRPr lang="en-US" sz="3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1433</a:t>
                      </a:r>
                      <a:endParaRPr lang="en-US" sz="3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13%</a:t>
                      </a:r>
                      <a:endParaRPr lang="en-US" sz="3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7472692"/>
                  </a:ext>
                </a:extLst>
              </a:tr>
              <a:tr h="115116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Mathematics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22293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22532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1%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00400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Yr. Math Faculty by Gender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2559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729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Doctoral Math </a:t>
            </a:r>
            <a:r>
              <a:rPr lang="en-US" dirty="0" err="1" smtClean="0"/>
              <a:t>Depts</a:t>
            </a:r>
            <a:r>
              <a:rPr lang="en-US" dirty="0" smtClean="0"/>
              <a:t> by Gender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0167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94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Enrollments in Intro Stat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0651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03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Graduate Degrees in Stat among Intro Stat Instructors in Math </a:t>
            </a:r>
            <a:r>
              <a:rPr lang="en-US" dirty="0" err="1" smtClean="0"/>
              <a:t>Depts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098473"/>
              </p:ext>
            </p:extLst>
          </p:nvPr>
        </p:nvGraphicFramePr>
        <p:xfrm>
          <a:off x="533399" y="1600193"/>
          <a:ext cx="8077202" cy="464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5376">
                  <a:extLst>
                    <a:ext uri="{9D8B030D-6E8A-4147-A177-3AD203B41FA5}">
                      <a16:colId xmlns:a16="http://schemas.microsoft.com/office/drawing/2014/main" val="2612047112"/>
                    </a:ext>
                  </a:extLst>
                </a:gridCol>
                <a:gridCol w="1473942">
                  <a:extLst>
                    <a:ext uri="{9D8B030D-6E8A-4147-A177-3AD203B41FA5}">
                      <a16:colId xmlns:a16="http://schemas.microsoft.com/office/drawing/2014/main" val="1326676179"/>
                    </a:ext>
                  </a:extLst>
                </a:gridCol>
                <a:gridCol w="1473942">
                  <a:extLst>
                    <a:ext uri="{9D8B030D-6E8A-4147-A177-3AD203B41FA5}">
                      <a16:colId xmlns:a16="http://schemas.microsoft.com/office/drawing/2014/main" val="2058525254"/>
                    </a:ext>
                  </a:extLst>
                </a:gridCol>
                <a:gridCol w="1473942">
                  <a:extLst>
                    <a:ext uri="{9D8B030D-6E8A-4147-A177-3AD203B41FA5}">
                      <a16:colId xmlns:a16="http://schemas.microsoft.com/office/drawing/2014/main" val="3674479931"/>
                    </a:ext>
                  </a:extLst>
                </a:gridCol>
              </a:tblGrid>
              <a:tr h="774701">
                <a:tc>
                  <a:txBody>
                    <a:bodyPr/>
                    <a:lstStyle/>
                    <a:p>
                      <a:pPr algn="ctr" fontAlgn="ctr"/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None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MA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PhD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4247542"/>
                  </a:ext>
                </a:extLst>
              </a:tr>
              <a:tr h="774701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 smtClean="0">
                          <a:effectLst/>
                        </a:rPr>
                        <a:t>Math</a:t>
                      </a:r>
                      <a:r>
                        <a:rPr lang="en-US" sz="3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3200" u="none" strike="noStrike" dirty="0" err="1" smtClean="0">
                          <a:effectLst/>
                        </a:rPr>
                        <a:t>Depts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>
                          <a:effectLst/>
                        </a:rPr>
                        <a:t> 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>
                          <a:effectLst/>
                        </a:rPr>
                        <a:t> 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6159458"/>
                  </a:ext>
                </a:extLst>
              </a:tr>
              <a:tr h="7747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u="none" strike="noStrike">
                          <a:effectLst/>
                        </a:rPr>
                        <a:t>Univ (PhD)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52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29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18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91295900"/>
                  </a:ext>
                </a:extLst>
              </a:tr>
              <a:tr h="7747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u="none" strike="noStrike">
                          <a:effectLst/>
                        </a:rPr>
                        <a:t>Univ (MA)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48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35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17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0960663"/>
                  </a:ext>
                </a:extLst>
              </a:tr>
              <a:tr h="7747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u="none" strike="noStrike" dirty="0" err="1">
                          <a:effectLst/>
                        </a:rPr>
                        <a:t>Coll</a:t>
                      </a:r>
                      <a:r>
                        <a:rPr lang="en-US" sz="3200" u="none" strike="noStrike" dirty="0">
                          <a:effectLst/>
                        </a:rPr>
                        <a:t> (BA)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68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18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14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1688175"/>
                  </a:ext>
                </a:extLst>
              </a:tr>
              <a:tr h="7747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Total Math Depts 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64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21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15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0937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57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Courses for Secondary Certification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74381"/>
              </p:ext>
            </p:extLst>
          </p:nvPr>
        </p:nvGraphicFramePr>
        <p:xfrm>
          <a:off x="685800" y="1143001"/>
          <a:ext cx="7696200" cy="53631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0701">
                  <a:extLst>
                    <a:ext uri="{9D8B030D-6E8A-4147-A177-3AD203B41FA5}">
                      <a16:colId xmlns:a16="http://schemas.microsoft.com/office/drawing/2014/main" val="3733836392"/>
                    </a:ext>
                  </a:extLst>
                </a:gridCol>
                <a:gridCol w="1752421">
                  <a:extLst>
                    <a:ext uri="{9D8B030D-6E8A-4147-A177-3AD203B41FA5}">
                      <a16:colId xmlns:a16="http://schemas.microsoft.com/office/drawing/2014/main" val="2332631081"/>
                    </a:ext>
                  </a:extLst>
                </a:gridCol>
                <a:gridCol w="1654865">
                  <a:extLst>
                    <a:ext uri="{9D8B030D-6E8A-4147-A177-3AD203B41FA5}">
                      <a16:colId xmlns:a16="http://schemas.microsoft.com/office/drawing/2014/main" val="1286607926"/>
                    </a:ext>
                  </a:extLst>
                </a:gridCol>
                <a:gridCol w="1368213">
                  <a:extLst>
                    <a:ext uri="{9D8B030D-6E8A-4147-A177-3AD203B41FA5}">
                      <a16:colId xmlns:a16="http://schemas.microsoft.com/office/drawing/2014/main" val="933687008"/>
                    </a:ext>
                  </a:extLst>
                </a:gridCol>
              </a:tblGrid>
              <a:tr h="9905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Required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Generally Taken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Special Course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7926806"/>
                  </a:ext>
                </a:extLst>
              </a:tr>
              <a:tr h="8160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>
                          <a:effectLst/>
                        </a:rPr>
                        <a:t/>
                      </a:r>
                      <a:br>
                        <a:rPr lang="en-US" sz="2800" u="none" strike="noStrike" dirty="0">
                          <a:effectLst/>
                        </a:rPr>
                      </a:br>
                      <a:r>
                        <a:rPr lang="en-US" sz="2800" u="none" strike="noStrike" dirty="0" smtClean="0">
                          <a:effectLst/>
                        </a:rPr>
                        <a:t>Advanced </a:t>
                      </a:r>
                      <a:r>
                        <a:rPr lang="en-US" sz="2800" u="none" strike="noStrike" dirty="0" err="1" smtClean="0">
                          <a:effectLst/>
                        </a:rPr>
                        <a:t>Calc</a:t>
                      </a:r>
                      <a:r>
                        <a:rPr lang="en-US" sz="2800" u="none" strike="noStrike" dirty="0" smtClean="0">
                          <a:effectLst/>
                        </a:rPr>
                        <a:t>/Analysis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54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5410675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Modern Algebra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81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6946319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Geometry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89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1537371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Discrete Math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60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2311632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Statistics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83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13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9586664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Probability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55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15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7874464"/>
                  </a:ext>
                </a:extLst>
              </a:tr>
              <a:tr h="5153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History of Math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48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16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249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89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2020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Simplify questions?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3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Surveys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Supported by an NSF grant</a:t>
            </a:r>
          </a:p>
        </p:txBody>
      </p:sp>
    </p:spTree>
    <p:extLst>
      <p:ext uri="{BB962C8B-B14F-4D97-AF65-F5344CB8AC3E}">
        <p14:creationId xmlns:p14="http://schemas.microsoft.com/office/powerpoint/2010/main" val="16438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2020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questions?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Reduce number of questions?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53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2020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questions?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Reduce number of questions?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Divide survey into two or more pieces?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2020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questions?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Reduce number of questions?</a:t>
            </a:r>
          </a:p>
          <a:p>
            <a:endParaRPr lang="en-US" dirty="0" smtClean="0"/>
          </a:p>
          <a:p>
            <a:r>
              <a:rPr lang="en-US" dirty="0" smtClean="0"/>
              <a:t>Divide survey into two or more pieces?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New special projects?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80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2020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Simplify questions?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Reduce number of questions?</a:t>
            </a:r>
          </a:p>
          <a:p>
            <a:endParaRPr lang="en-US" dirty="0" smtClean="0"/>
          </a:p>
          <a:p>
            <a:r>
              <a:rPr lang="en-US" dirty="0" smtClean="0"/>
              <a:t>Divide survey into two or more pieces?</a:t>
            </a:r>
          </a:p>
          <a:p>
            <a:endParaRPr lang="en-US" dirty="0" smtClean="0"/>
          </a:p>
          <a:p>
            <a:r>
              <a:rPr lang="en-US" dirty="0" smtClean="0"/>
              <a:t>New special projects?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Outside review of 2015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8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1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7200" dirty="0" smtClean="0">
                <a:solidFill>
                  <a:srgbClr val="FF0000"/>
                </a:solidFill>
              </a:rPr>
              <a:t>Promote the use of 2015 CBMS survey results!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% Faculty Women – Math/Stat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8789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119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Surveys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Supported by an NSF grant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Conducted every 5 years since 1965</a:t>
            </a:r>
          </a:p>
        </p:txBody>
      </p:sp>
    </p:spTree>
    <p:extLst>
      <p:ext uri="{BB962C8B-B14F-4D97-AF65-F5344CB8AC3E}">
        <p14:creationId xmlns:p14="http://schemas.microsoft.com/office/powerpoint/2010/main" val="22619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Surveys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Supported by an NSF grant</a:t>
            </a:r>
          </a:p>
          <a:p>
            <a:r>
              <a:rPr lang="en-US" sz="3600" dirty="0" smtClean="0"/>
              <a:t>Conducted every 5 years since 1965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Stratified random </a:t>
            </a:r>
            <a:r>
              <a:rPr lang="en-US" sz="3600" dirty="0">
                <a:solidFill>
                  <a:srgbClr val="FF0000"/>
                </a:solidFill>
              </a:rPr>
              <a:t>s</a:t>
            </a:r>
            <a:r>
              <a:rPr lang="en-US" sz="3600" dirty="0" smtClean="0">
                <a:solidFill>
                  <a:srgbClr val="FF0000"/>
                </a:solidFill>
              </a:rPr>
              <a:t>ample of:</a:t>
            </a:r>
          </a:p>
          <a:p>
            <a:pPr lvl="1"/>
            <a:r>
              <a:rPr lang="en-US" sz="3600" dirty="0" smtClean="0">
                <a:solidFill>
                  <a:srgbClr val="FF0000"/>
                </a:solidFill>
              </a:rPr>
              <a:t>4-Year College Math</a:t>
            </a:r>
          </a:p>
          <a:p>
            <a:pPr lvl="1"/>
            <a:r>
              <a:rPr lang="en-US" sz="3600" dirty="0" smtClean="0">
                <a:solidFill>
                  <a:srgbClr val="FF0000"/>
                </a:solidFill>
              </a:rPr>
              <a:t>Graduate Stat </a:t>
            </a:r>
            <a:r>
              <a:rPr lang="en-US" sz="3600" dirty="0" err="1" smtClean="0">
                <a:solidFill>
                  <a:srgbClr val="FF0000"/>
                </a:solidFill>
              </a:rPr>
              <a:t>Depts</a:t>
            </a:r>
            <a:r>
              <a:rPr lang="en-US" sz="3600" dirty="0" smtClean="0">
                <a:solidFill>
                  <a:srgbClr val="FF0000"/>
                </a:solidFill>
              </a:rPr>
              <a:t> with Undergraduate </a:t>
            </a:r>
            <a:r>
              <a:rPr lang="en-US" sz="3600" dirty="0">
                <a:solidFill>
                  <a:srgbClr val="FF0000"/>
                </a:solidFill>
              </a:rPr>
              <a:t>P</a:t>
            </a:r>
            <a:r>
              <a:rPr lang="en-US" sz="3600" dirty="0" smtClean="0">
                <a:solidFill>
                  <a:srgbClr val="FF0000"/>
                </a:solidFill>
              </a:rPr>
              <a:t>rogram</a:t>
            </a:r>
          </a:p>
          <a:p>
            <a:pPr lvl="1"/>
            <a:r>
              <a:rPr lang="en-US" sz="3600" dirty="0" smtClean="0">
                <a:solidFill>
                  <a:srgbClr val="FF0000"/>
                </a:solidFill>
              </a:rPr>
              <a:t>2-Year College Math</a:t>
            </a:r>
          </a:p>
        </p:txBody>
      </p:sp>
    </p:spTree>
    <p:extLst>
      <p:ext uri="{BB962C8B-B14F-4D97-AF65-F5344CB8AC3E}">
        <p14:creationId xmlns:p14="http://schemas.microsoft.com/office/powerpoint/2010/main" val="18578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Surveys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/>
              <a:t>Supported by an NSF grant</a:t>
            </a:r>
          </a:p>
          <a:p>
            <a:r>
              <a:rPr lang="en-US" sz="3600" dirty="0" smtClean="0"/>
              <a:t>Conducted every 5 years since 1965</a:t>
            </a:r>
          </a:p>
          <a:p>
            <a:r>
              <a:rPr lang="en-US" sz="3600" dirty="0" smtClean="0"/>
              <a:t>Stratified random </a:t>
            </a:r>
            <a:r>
              <a:rPr lang="en-US" sz="3600" dirty="0"/>
              <a:t>s</a:t>
            </a:r>
            <a:r>
              <a:rPr lang="en-US" sz="3600" dirty="0" smtClean="0"/>
              <a:t>ample of:</a:t>
            </a:r>
          </a:p>
          <a:p>
            <a:pPr lvl="1"/>
            <a:r>
              <a:rPr lang="en-US" sz="3600" dirty="0" smtClean="0"/>
              <a:t>4-Year College Math</a:t>
            </a:r>
          </a:p>
          <a:p>
            <a:pPr lvl="1"/>
            <a:r>
              <a:rPr lang="en-US" sz="3600" dirty="0" smtClean="0"/>
              <a:t>Graduate Stat </a:t>
            </a:r>
            <a:r>
              <a:rPr lang="en-US" sz="3600" dirty="0" err="1" smtClean="0"/>
              <a:t>Depts</a:t>
            </a:r>
            <a:r>
              <a:rPr lang="en-US" sz="3600" dirty="0" smtClean="0"/>
              <a:t> with Undergraduate Program</a:t>
            </a:r>
          </a:p>
          <a:p>
            <a:pPr lvl="1"/>
            <a:r>
              <a:rPr lang="en-US" sz="3600" dirty="0" smtClean="0"/>
              <a:t>2-Year College Math</a:t>
            </a:r>
          </a:p>
          <a:p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Published by AMS – Placed on the Web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http</a:t>
            </a:r>
            <a:r>
              <a:rPr lang="en-US" sz="3600" dirty="0">
                <a:solidFill>
                  <a:srgbClr val="FF0000"/>
                </a:solidFill>
              </a:rPr>
              <a:t>://www.ams.org/profession/data/cbms-survey/cbms2015-work</a:t>
            </a:r>
          </a:p>
        </p:txBody>
      </p:sp>
    </p:spTree>
    <p:extLst>
      <p:ext uri="{BB962C8B-B14F-4D97-AF65-F5344CB8AC3E}">
        <p14:creationId xmlns:p14="http://schemas.microsoft.com/office/powerpoint/2010/main" val="388391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CBMS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Response Rates: 2015 (2010, 2005)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Math:   72 (74, 61)%  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Stat:  81 (70, 60)%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2-Year Math:  49% enrollments and 54% other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(51, 54)%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86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CBMS 2015 4 </a:t>
            </a:r>
            <a:r>
              <a:rPr lang="en-US" dirty="0" err="1" smtClean="0"/>
              <a:t>Yr</a:t>
            </a:r>
            <a:r>
              <a:rPr lang="en-US" dirty="0" smtClean="0"/>
              <a:t>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 </a:t>
            </a:r>
            <a:r>
              <a:rPr lang="en-US" dirty="0" err="1"/>
              <a:t>Aboufadel</a:t>
            </a:r>
            <a:r>
              <a:rPr lang="en-US" dirty="0"/>
              <a:t> </a:t>
            </a:r>
            <a:r>
              <a:rPr lang="en-US" dirty="0" smtClean="0"/>
              <a:t>(Grand Valley State University)</a:t>
            </a:r>
          </a:p>
          <a:p>
            <a:r>
              <a:rPr lang="en-US" dirty="0" smtClean="0"/>
              <a:t>Steve Dunbar (University of Nebraska)</a:t>
            </a:r>
          </a:p>
          <a:p>
            <a:r>
              <a:rPr lang="en-US" dirty="0" smtClean="0"/>
              <a:t>David </a:t>
            </a:r>
            <a:r>
              <a:rPr lang="en-US" dirty="0" err="1" smtClean="0"/>
              <a:t>Lutzter</a:t>
            </a:r>
            <a:r>
              <a:rPr lang="en-US" dirty="0" smtClean="0"/>
              <a:t> (College of William and Mary)</a:t>
            </a:r>
          </a:p>
          <a:p>
            <a:r>
              <a:rPr lang="en-US" dirty="0" smtClean="0"/>
              <a:t>Jim Maxwell (AMS)</a:t>
            </a:r>
          </a:p>
          <a:p>
            <a:r>
              <a:rPr lang="en-US" dirty="0" smtClean="0"/>
              <a:t>Emily </a:t>
            </a:r>
            <a:r>
              <a:rPr lang="en-US" dirty="0" err="1" smtClean="0"/>
              <a:t>Puckette</a:t>
            </a:r>
            <a:r>
              <a:rPr lang="en-US" dirty="0" smtClean="0"/>
              <a:t> (Sewanee: University of South)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Beth Chance (</a:t>
            </a:r>
            <a:r>
              <a:rPr lang="es-ES" dirty="0"/>
              <a:t>Cal </a:t>
            </a:r>
            <a:r>
              <a:rPr lang="es-ES" dirty="0" err="1"/>
              <a:t>Poly</a:t>
            </a:r>
            <a:r>
              <a:rPr lang="es-ES" dirty="0"/>
              <a:t>, San Luis </a:t>
            </a:r>
            <a:r>
              <a:rPr lang="es-ES" dirty="0" smtClean="0"/>
              <a:t>Obispo)</a:t>
            </a:r>
            <a:endParaRPr lang="en-US" dirty="0" smtClean="0"/>
          </a:p>
          <a:p>
            <a:r>
              <a:rPr lang="en-US" dirty="0" smtClean="0"/>
              <a:t>Roxy Peck (</a:t>
            </a:r>
            <a:r>
              <a:rPr lang="es-ES" dirty="0"/>
              <a:t>Cal </a:t>
            </a:r>
            <a:r>
              <a:rPr lang="es-ES" dirty="0" err="1"/>
              <a:t>Poly</a:t>
            </a:r>
            <a:r>
              <a:rPr lang="es-ES" dirty="0"/>
              <a:t>, San Luis </a:t>
            </a:r>
            <a:r>
              <a:rPr lang="es-ES" dirty="0" smtClean="0"/>
              <a:t>Obispo)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Math/Stat Enrollments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6825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744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6403</TotalTime>
  <Words>697</Words>
  <Application>Microsoft Office PowerPoint</Application>
  <PresentationFormat>On-screen Show (4:3)</PresentationFormat>
  <Paragraphs>279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Office Theme</vt:lpstr>
      <vt:lpstr>Photo Editor Photo</vt:lpstr>
      <vt:lpstr>CBMS 2015 Survey Highlights December 7, 2017 Ellen Kirkman kirkman@wfu.edu </vt:lpstr>
      <vt:lpstr>Outline</vt:lpstr>
      <vt:lpstr>CBMS Surveys</vt:lpstr>
      <vt:lpstr>CBMS Surveys</vt:lpstr>
      <vt:lpstr>CBMS Surveys</vt:lpstr>
      <vt:lpstr>CBMS Surveys</vt:lpstr>
      <vt:lpstr>2015 CBMS Survey</vt:lpstr>
      <vt:lpstr>CBMS 2015 4 Yr Committees</vt:lpstr>
      <vt:lpstr>Math/Stat Enrollments</vt:lpstr>
      <vt:lpstr>Math/Stat Enrollments and Total Undergraduate Enrollments</vt:lpstr>
      <vt:lpstr>4 Yr. Math Enrollments</vt:lpstr>
      <vt:lpstr>Statistics Enrollments: Math and Stat</vt:lpstr>
      <vt:lpstr>4-Yr Math: Enrollments (1000s)</vt:lpstr>
      <vt:lpstr>4 Yr. Distance Learning Enrollments</vt:lpstr>
      <vt:lpstr> Dual Enrollments </vt:lpstr>
      <vt:lpstr>Degrees Awarded Math and Stat Depts</vt:lpstr>
      <vt:lpstr>Degrees from Math and Stat Depts</vt:lpstr>
      <vt:lpstr>Origin of Degree Awarded</vt:lpstr>
      <vt:lpstr>4 Yr Math Faculty</vt:lpstr>
      <vt:lpstr>4 Yr. Math Faculty: Other Full-time</vt:lpstr>
      <vt:lpstr>4-Yr. Math Other Full-Time Faculty:  Renewable vs Non-Renewable Positions</vt:lpstr>
      <vt:lpstr>Math postdocs 2014-2015 who left position – status in fall 2015</vt:lpstr>
      <vt:lpstr>Full-time Faculty</vt:lpstr>
      <vt:lpstr>4 Yr. Math Faculty by Gender</vt:lpstr>
      <vt:lpstr>Doctoral Math Depts by Gender </vt:lpstr>
      <vt:lpstr>Enrollments in Intro Stat</vt:lpstr>
      <vt:lpstr>Graduate Degrees in Stat among Intro Stat Instructors in Math Depts</vt:lpstr>
      <vt:lpstr>Courses for Secondary Certification</vt:lpstr>
      <vt:lpstr>CBMS 2020 Survey</vt:lpstr>
      <vt:lpstr>CBMS 2020 Survey</vt:lpstr>
      <vt:lpstr>CBMS 2020 Survey</vt:lpstr>
      <vt:lpstr>CBMS 2020 Survey</vt:lpstr>
      <vt:lpstr>CBMS 2020 Survey</vt:lpstr>
      <vt:lpstr>You can help</vt:lpstr>
      <vt:lpstr>You can help</vt:lpstr>
      <vt:lpstr>% Faculty Women – Math/Stat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CBMS 2010 Survey Highlights Ellen Kirkman kirkman@wfu.edu</dc:title>
  <dc:creator>ellen kirkman</dc:creator>
  <cp:lastModifiedBy>Kirkman, Ellen</cp:lastModifiedBy>
  <cp:revision>171</cp:revision>
  <cp:lastPrinted>2017-12-05T03:56:43Z</cp:lastPrinted>
  <dcterms:created xsi:type="dcterms:W3CDTF">2011-11-29T01:23:41Z</dcterms:created>
  <dcterms:modified xsi:type="dcterms:W3CDTF">2017-12-07T02:26:16Z</dcterms:modified>
</cp:coreProperties>
</file>