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91" r:id="rId2"/>
    <p:sldMasterId id="2147483704" r:id="rId3"/>
    <p:sldMasterId id="2147483716" r:id="rId4"/>
    <p:sldMasterId id="2147483728" r:id="rId5"/>
    <p:sldMasterId id="2147483740" r:id="rId6"/>
    <p:sldMasterId id="2147483752" r:id="rId7"/>
    <p:sldMasterId id="2147483764" r:id="rId8"/>
    <p:sldMasterId id="2147483778" r:id="rId9"/>
    <p:sldMasterId id="2147483790" r:id="rId10"/>
    <p:sldMasterId id="2147483802" r:id="rId11"/>
    <p:sldMasterId id="2147483814" r:id="rId12"/>
    <p:sldMasterId id="2147483838" r:id="rId13"/>
  </p:sldMasterIdLst>
  <p:notesMasterIdLst>
    <p:notesMasterId r:id="rId20"/>
  </p:notesMasterIdLst>
  <p:sldIdLst>
    <p:sldId id="1096" r:id="rId14"/>
    <p:sldId id="1112" r:id="rId15"/>
    <p:sldId id="1116" r:id="rId16"/>
    <p:sldId id="1117" r:id="rId17"/>
    <p:sldId id="1113" r:id="rId18"/>
    <p:sldId id="111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08647D-ED5F-4BFB-A6FA-2D0E9A14D58B}">
          <p14:sldIdLst>
            <p14:sldId id="1096"/>
            <p14:sldId id="1112"/>
            <p14:sldId id="1116"/>
            <p14:sldId id="1117"/>
            <p14:sldId id="1113"/>
            <p14:sldId id="1115"/>
          </p14:sldIdLst>
        </p14:section>
        <p14:section name="Untitled Section" id="{4D9BFC90-EDF2-4C14-B29E-5C04019CCC40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8004" autoAdjust="0"/>
  </p:normalViewPr>
  <p:slideViewPr>
    <p:cSldViewPr>
      <p:cViewPr varScale="1">
        <p:scale>
          <a:sx n="71" d="100"/>
          <a:sy n="71" d="100"/>
        </p:scale>
        <p:origin x="-968" y="-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53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2CEB9-D9F5-43F1-9016-D7D8767B6F3F}" type="datetimeFigureOut">
              <a:rPr lang="en-US" smtClean="0"/>
              <a:t>12/5/17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CF3A1-EBB8-450B-B11C-6C64F59B7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5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7.emf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17378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CC5F1-F985-4E16-9EBD-C4BD8A0F7F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4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8F160-D984-4F0A-9560-50B7D44C51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493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B1C17-F94F-4B87-8B25-A476B296A2BC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756F5-0A75-47A0-87EB-515D262A25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855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1552-6471-46A4-AC1A-C248D9A6360D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BF04-981B-4011-8369-023275285B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1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19252-7446-470B-B1BF-C5244CABAA57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ACE3D-4DE8-4E28-9E02-6D51E69FF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780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7FEF-4C7F-433B-821E-E9629C3DC1E5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733EB-022B-44F1-A833-B6F5231D8B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401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B289-D561-4756-88C0-1F4BC01082D1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38DF-DD8D-4184-AC29-FD9A34D9C4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04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199A-B6F9-4F3F-80E2-0E1E5B454389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BED8E-CB13-407C-9434-336E54EE2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272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681F1-A03B-456A-982E-ADD8E152EEA5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72EAF-F05A-4631-905F-47C5DF4FEF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557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9723-79C6-4CA0-98C9-7D0ED4E48010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994D-4149-4B2E-BD0F-B01A85800D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082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0A96B-ABB3-41EC-8681-DDA0C41E0BCF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75DD-D7F8-4CA6-89C2-2EE5093928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104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85655-2FFD-46E1-8B4F-98DCE25EC628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D351B-9886-43FB-AD56-A9AE5A5597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2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7691C-015A-4379-969A-67862F88A4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71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B8C3-50BF-4771-A840-D3CA011025EF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B351-3942-408A-B6A5-B46153D9A7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390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6B7A-23A3-4C19-AFA8-0F24D20DC44E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241C8-0D42-4A11-8947-3FE4876EFB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315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07F0B-ADC3-4C7E-A8E5-CD6119266084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64D98-24EE-443B-8C34-7E4C815D3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872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2185-96EA-4FF7-9E3F-4D88C0E18EA9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D234-64EC-4EDC-BB3A-A8F5347B68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567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BA32-0227-4E13-8CF6-59970BA96785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92687-9EC7-4FA0-9DCD-14983ACEA7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733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83EC8-8E01-47AF-87DA-0D7A2DB2F3DF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E200F-EAF8-4A0B-8A1A-19D21E2595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675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1093E-64F6-4873-A09C-A84B10771C38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C3B2-C8FE-4F0C-BE4F-DB0D663C4C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487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A92D6-8785-4FFB-990C-FE4952E5AF21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D7BE-6F30-420C-B462-C981191D6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571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E2C91-C004-4F60-B42A-F0298E8BF5DA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76C33-08BB-4ABC-AE4B-5D19AAAD3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004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D3FF-F79B-4F68-9260-C29638389F47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28B8E-610C-4E53-B6D4-F7FF1E3F3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54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CC5F1-F985-4E16-9EBD-C4BD8A0F7F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476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EE7BA-A0A2-443E-8743-FDE20A584062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A976-3DB2-4C47-AA68-0CE66D7CD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828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4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0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BE897-67C3-4F2E-A60C-5C88D7A2C22E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CAEB7-B8E3-4657-8B1E-D6303C0CFF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928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289FD-4FF5-4F62-9F3A-39E879A81F09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BE85-2E91-48A1-BB0F-48AF9D279E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005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AA0F-5ACA-4DE0-BDEF-2A719647A5DF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B591-846E-4D3B-A5D0-AFEF0DC81D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087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74D82-3D82-4648-BAFA-D3C65C2FB005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60BA1-6D2D-46B3-B204-6AEDBF665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90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09222-0A97-4D97-B8A9-F59D289F0600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BC733-9407-409D-837E-FD83B60B1E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587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41A1A-4B4E-4F24-8D0E-C40F853EC228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E6A92-377E-4EF6-9501-2178948CB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606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8FC80-707D-428F-BBB8-1326CCF2B843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05938-4376-46DD-A909-0F948F22D9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990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C9289-B7C8-46EF-BD69-C6F37230676A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34BBF-7B38-44D6-BAF0-C8DC2F14AE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349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BB731-B2DF-4853-9422-4D315930E49E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3589-261B-4D71-AD04-49335B461C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15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C77AD-6C2D-4FAC-8109-38753E5D04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046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A8E61-9BF8-4846-A91B-AFE456C133F9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563D6-1099-445F-BDF9-63FC4DDB4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392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4F056-2D2F-4970-AD91-D94BEF65F5FD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1B74-3EEE-4217-AB39-EF3E3B05FD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456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118EE-D4EB-4A46-8E27-BF06FBE830DA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FD27D-2E7E-4EA9-9658-BB5E76AEFE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227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7B2B-D2A1-4924-8BAA-AC4D9E6D013A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B578-A1D9-4803-B7A4-E284ABB381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71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CBCF6-7E52-4CC6-BDCC-0CE2CD3DF55F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E789-5E2C-4BCA-BEA0-316359E11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101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CFCCF-6A23-40EC-8961-49A1E3E8FA73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8DC34-8C34-4AA3-814E-98AF27A3AF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334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CTM_R_LogoandName4C_L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5911850"/>
            <a:ext cx="26733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14861 principles to action cover bar 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23813"/>
            <a:ext cx="889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861 principles to action cover.psd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58763" y="182563"/>
            <a:ext cx="762000" cy="1085850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130425"/>
            <a:ext cx="78486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9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594BE-F7B8-F84B-8552-0FC5D30FC1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1"/>
            <a:ext cx="7467600" cy="426720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D0CCAE-764A-824F-9921-41FBCBC8595B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89412"/>
            <a:ext cx="73517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2667000"/>
            <a:ext cx="7351713" cy="15128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FEC6D-6698-9748-9A19-98EE99C746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3B8D-33E7-014B-9DF6-5C11B0B9D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A1D6B-9238-4E18-808D-5D7697E8A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9124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174875"/>
            <a:ext cx="3429000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381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3810000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59747DC-8DBB-904B-99D3-99176279032B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AE2B9-CDCD-0547-8746-DC2363AC35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67A62-F92A-594A-8A4A-EBB2005CF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3050"/>
            <a:ext cx="2667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1"/>
            <a:ext cx="4495800" cy="5670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435100"/>
            <a:ext cx="2667000" cy="45447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4F22B-C74D-8646-9795-00D8EF7BBE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688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3810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1355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793F8-47D4-1D48-83DA-80A7A2A66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6D7CF-CEEA-4D09-946A-51E53C373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26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A63F-696E-4856-97B1-C4EE066083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45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5BCBF-69E8-42B5-A79A-1CFBFC2B5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63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A50EB-202A-49F5-A028-A10F1F7AF7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78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962B3-0A84-453D-83EF-921512646E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5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77AD-6C2D-4FAC-8109-38753E5D04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617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CC370-E5EC-4091-B387-FC58446CEA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46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8F160-D984-4F0A-9560-50B7D44C5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7691C-015A-4379-969A-67862F88A4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46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20000" cy="1023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16038" y="1589088"/>
            <a:ext cx="3722687" cy="4522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91125" y="1589088"/>
            <a:ext cx="3724275" cy="4522787"/>
          </a:xfrm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3060848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FF274-B3FD-4C81-A957-830654F1732E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2960F-F2DE-4881-8874-480BF265E4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07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A61E2-E45C-4AE4-8F90-73D719D62A8D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5C0D1-2908-4DC5-850C-9927717979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713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A5F77-9AE2-4C75-947F-90A6555B581A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4A49-70B2-42C8-B53F-723081891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8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FC9A2-63AF-4756-BC64-57D72B2895DA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A161-2CFC-4F8B-B2DB-28EC1BB63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926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4C157-6CF9-4E81-BABA-D5B33AE4BCD3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4AE42-151D-4477-9886-18050C93BD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02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379CB-9A4A-448C-BFDB-AE13564C60DE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CCF26-389A-483B-BBB4-B224397E48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1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A1D6B-9238-4E18-808D-5D7697E8A4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74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1F928-CCDE-4FC4-8B0A-E63A2F82E3CF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46990-2B2E-4562-A8D5-8B28A14CB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51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B6FD2-F454-4AB8-8E89-81AA7321A069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3B0E9-A03B-419A-9966-0CE0FFF14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20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8B388-3C48-461C-92AD-6CA8DE0F8CA7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756F5-0A75-47A0-87EB-515D262A25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85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AADFB-6975-4735-AA19-F9BA2EFEF898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BF04-981B-4011-8369-023275285B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A1640-F5CC-46B1-8EF7-90862C966BD4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ACE3D-4DE8-4E28-9E02-6D51E69FF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78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0D254-1351-4EC9-A336-504CA5ECBE26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733EB-022B-44F1-A833-B6F5231D8B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40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0EF19-3AE0-41EC-81E3-96E8BB247B7C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38DF-DD8D-4184-AC29-FD9A34D9C4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0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9BB49-0D5B-45FD-B76B-2DAE2525F8B5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BED8E-CB13-407C-9434-336E54EE2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272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3C86-37F1-4731-8B48-41F186C16675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72EAF-F05A-4631-905F-47C5DF4FEF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55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973E5-405F-4FA1-87F4-AB43C3C3F858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994D-4149-4B2E-BD0F-B01A85800D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0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6D7CF-CEEA-4D09-946A-51E53C3730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106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EC948-5549-427F-9164-7CEFA28F102C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75DD-D7F8-4CA6-89C2-2EE5093928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10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A2200-9C04-43E7-8F15-A43DD989F6CF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D351B-9886-43FB-AD56-A9AE5A5597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25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8043F-29E0-481A-9FD3-B06EB2CF5BF6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B351-3942-408A-B6A5-B46153D9A7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390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C76D2-D8DF-44D9-B426-25DCAB6BECBE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241C8-0D42-4A11-8947-3FE4876EFB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31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70514-9AEE-4F0C-9E78-22A321E42F01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64D98-24EE-443B-8C34-7E4C815D3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87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96A76-723B-43FD-B4CB-EF3642A7011E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D234-64EC-4EDC-BB3A-A8F5347B68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56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7C261-BE63-4D33-B4D1-D00C74D0A1CD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92687-9EC7-4FA0-9DCD-14983ACEA7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733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1F31-E575-490C-8270-E6E120B97F06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E200F-EAF8-4A0B-8A1A-19D21E2595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675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1864E-F79E-4810-BD30-DD884430EC43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C3B2-C8FE-4F0C-BE4F-DB0D663C4C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48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96FB2-B88D-4140-AF03-92288350E0CC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D7BE-6F30-420C-B462-C981191D6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5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A63F-696E-4856-97B1-C4EE066083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736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50991-5CC5-4296-AC8A-21350FEA7127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76C33-08BB-4ABC-AE4B-5D19AAAD3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00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5381-ADF1-48D2-A0A3-F1FF97A005A2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28B8E-610C-4E53-B6D4-F7FF1E3F3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54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EB5E-D7AC-47CD-9841-8445C49AD841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A976-3DB2-4C47-AA68-0CE66D7CD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828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4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0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C7CAB-7376-4F66-8459-5875F9EE7CC6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CAEB7-B8E3-4657-8B1E-D6303C0CFF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928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0AD83-8D02-41ED-83DC-13096C40960D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BE85-2E91-48A1-BB0F-48AF9D279E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005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6C865-4698-4A93-A6CD-4DC7F90B5FCA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B591-846E-4D3B-A5D0-AFEF0DC81D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087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B51D-2E20-4131-A656-4FDB556DD34A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60BA1-6D2D-46B3-B204-6AEDBF665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90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B8B3-F4F6-428D-94FC-D0C972BF1E01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BC733-9407-409D-837E-FD83B60B1E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587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D253-29F3-4B60-BE31-EF6B14D48FDF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E6A92-377E-4EF6-9501-2178948CB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606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5FD37-A328-469D-B8DF-6315BBB51478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05938-4376-46DD-A909-0F948F22D9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5BCBF-69E8-42B5-A79A-1CFBFC2B5C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174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F01ED-CF63-407E-ACB4-4624F1B3ED47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34BBF-7B38-44D6-BAF0-C8DC2F14AE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349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6DD41-5329-422C-A55B-CE56D9E3FAEA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3589-261B-4D71-AD04-49335B461C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150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8E35C-8B67-4D6C-917B-1ADBD9815569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563D6-1099-445F-BDF9-63FC4DDB4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392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4C26B-24B1-4690-8DD2-0DC5ABD5E03F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1B74-3EEE-4217-AB39-EF3E3B05FD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456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9926-D58E-445B-B6B6-C52D1B5EFAD5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FD27D-2E7E-4EA9-9658-BB5E76AEFE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227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865A9-6085-4B65-A76A-D859438B2500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B578-A1D9-4803-B7A4-E284ABB381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71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5EC9A-7E49-4755-A296-FF6F5D0C7DB3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E789-5E2C-4BCA-BEA0-316359E11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101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4E8A8-B348-4329-8922-73A1CC5FB339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8DC34-8C34-4AA3-814E-98AF27A3AF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334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0828-099D-43A2-9689-36FA370753CF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6EA1D-7EDD-4DE6-A5D7-A845D0D0D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423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E6E3E-78F3-41B1-9C09-7AC089F0F375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CA0EF-5101-4AD0-AB48-3F5F2CF196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61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50EB-202A-49F5-A028-A10F1F7AF7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36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CB4A-A4D1-47CF-86FF-B6C96F160360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183E-09C2-4863-AA34-BAF75E280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742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8883-0E34-4152-8C90-50D4EEA47EF3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F448B-A6ED-436D-A461-DDD844A7F8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106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CDAA-536C-4E0D-8812-46BA2946C0F9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A7275-796D-49D4-96FA-48EAF6965A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736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70D4B-86A0-4D46-AE48-92CBBE98276B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006F-9023-4840-97E6-B9F8BC0BB9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17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4133-AD6F-457E-86DF-924C017FBC0D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2D2B-3D58-4C48-BD87-24AA36A410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36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31A21-BBFE-48C3-906F-D58EF57DFAA2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7F811-5628-41CC-9D2A-4DDC1F490A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141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5E059-8C1D-4FE3-96C5-1CC4DAF49B52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2400-8579-44A2-A2CF-7C113F04CA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543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2449-BAC7-44CD-AE29-F8D284FD1E52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E89E-6AA1-4D43-812A-63CA9539A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493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1DC9C-277F-4CDC-BFEE-DC1BC4992CBF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DF26A-9123-4C77-A4AD-D584E0D3F8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71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4D9D3-DC71-42A4-9AEB-32340EC5CFD6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CC5F1-F985-4E16-9EBD-C4BD8A0F7F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4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962B3-0A84-453D-83EF-921512646E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141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C6F45-BEFB-4EC6-B295-EA59747A1C85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C77AD-6C2D-4FAC-8109-38753E5D04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046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3A5C7-5F80-422D-946B-008F8138F060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A1D6B-9238-4E18-808D-5D7697E8A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912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60D56-A447-496E-82EB-4355F94B19A8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6D7CF-CEEA-4D09-946A-51E53C373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266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EC84E-F714-4953-932F-3688D968DDD9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A63F-696E-4856-97B1-C4EE066083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455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F269-3FFB-44CF-96B7-561B195B0766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5BCBF-69E8-42B5-A79A-1CFBFC2B5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634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6CEC-EFF7-465F-A3E7-182C841669B7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A50EB-202A-49F5-A028-A10F1F7AF7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782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458A3-E4AC-475D-A664-348CF16C9D87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962B3-0A84-453D-83EF-921512646E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534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2EF8D-8E26-4EA5-91A4-D4A98B2A01E2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CC370-E5EC-4091-B387-FC58446CEA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463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3685B-73EF-443B-B4E8-B6CF494167F2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8F160-D984-4F0A-9560-50B7D44C5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8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9387-85F0-4A53-BBD6-C3C4A40507D7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7691C-015A-4379-969A-67862F88A4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4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C370-E5EC-4091-B387-FC58446CEA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543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20000" cy="1023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16038" y="1589088"/>
            <a:ext cx="7599362" cy="4522787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0575" y="6400800"/>
            <a:ext cx="4397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176E9-C219-40D0-89F5-3ED9CCEC4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171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20000" cy="1023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16038" y="1589088"/>
            <a:ext cx="3722687" cy="4522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91125" y="1589088"/>
            <a:ext cx="3724275" cy="4522787"/>
          </a:xfrm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30608487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92E9A-7162-490C-9BF6-01C809321D70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2960F-F2DE-4881-8874-480BF265E4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077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6D41-B8ED-4AD3-9882-97C06EB43808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5C0D1-2908-4DC5-850C-9927717979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7134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FC16B-88A4-471F-A1B0-2A4F683F1584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4A49-70B2-42C8-B53F-723081891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81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4CB01-206D-4B1D-B470-ED71EC64EF2C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A161-2CFC-4F8B-B2DB-28EC1BB63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9269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833C6-7FC9-478E-A337-5A99A2A3BED8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4AE42-151D-4477-9886-18050C93BD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026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0FBA4-47AE-42C2-B5D0-07C9A03D8E87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CCF26-389A-483B-BBB4-B224397E48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152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080B-B7D9-4BD6-A6D4-D800D40F5847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46990-2B2E-4562-A8D5-8B28A14CB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514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533A3-3407-4C24-85C0-7E07F2EC8885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3B0E9-A03B-419A-9966-0CE0FFF14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2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theme" Target="../theme/theme13.xml"/><Relationship Id="rId11" Type="http://schemas.openxmlformats.org/officeDocument/2006/relationships/image" Target="../media/image6.jpeg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1.xml"/><Relationship Id="rId14" Type="http://schemas.openxmlformats.org/officeDocument/2006/relationships/theme" Target="../theme/theme8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nctmslide1x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E51E96-B205-4D90-B568-62B96B4AB8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99C4403-3559-46A1-8E0B-13435DE1CA04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376A75E-59CE-4B0F-B9CE-92911D54C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9" name="Picture 2" descr="C:\Users\achristie\AppData\Local\Microsoft\Windows\Temporary Internet Files\Content.Outlook\UMB72ED7\hkslide4 (2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0B10CAA-3873-4D57-9099-2B23F008107D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667E849-7C6E-454D-961D-505B6245B9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2" descr="C:\Users\achristie\AppData\Local\Microsoft\Windows\Temporary Internet Files\Content.Outlook\UMB72ED7\hkslide5 (2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29A61B7-1853-44A5-AC17-04B751681668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5552861-343A-4C29-AFA9-F559E1528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defTabSz="457200">
              <a:defRPr/>
            </a:pPr>
            <a:fld id="{D9C8F9E7-12DB-FE48-8541-A6A9AA68E71E}" type="slidenum">
              <a:rPr lang="en-US"/>
              <a:pPr defTabSz="457200"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7" descr="14861 principles to action cover bar 1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-23813"/>
            <a:ext cx="889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itchFamily="-101" charset="-128"/>
          <a:cs typeface="ＭＳ Ｐゴシック" pitchFamily="-10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01" charset="-128"/>
          <a:cs typeface="ＭＳ Ｐゴシック" pitchFamily="-10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01" charset="-128"/>
          <a:cs typeface="ＭＳ Ｐゴシック" pitchFamily="-10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01" charset="-128"/>
          <a:cs typeface="ＭＳ Ｐゴシック" pitchFamily="-10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01" charset="-128"/>
          <a:cs typeface="ＭＳ Ｐゴシック" pitchFamily="-10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1" charset="0"/>
        <a:buChar char="•"/>
        <a:defRPr sz="3200" kern="1200">
          <a:solidFill>
            <a:schemeClr val="tx2"/>
          </a:solidFill>
          <a:latin typeface="+mn-lt"/>
          <a:ea typeface="ＭＳ Ｐゴシック" pitchFamily="-101" charset="-128"/>
          <a:cs typeface="ＭＳ Ｐゴシック" pitchFamily="-10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1" charset="0"/>
        <a:buChar char="–"/>
        <a:defRPr sz="2800" kern="1200">
          <a:solidFill>
            <a:schemeClr val="tx2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1" charset="0"/>
        <a:buChar char="•"/>
        <a:defRPr sz="2400" kern="1200">
          <a:solidFill>
            <a:schemeClr val="tx2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1" charset="0"/>
        <a:buChar char="–"/>
        <a:defRPr sz="2000" kern="1200">
          <a:solidFill>
            <a:schemeClr val="tx2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1" charset="0"/>
        <a:buChar char="»"/>
        <a:defRPr sz="2000" kern="1200">
          <a:solidFill>
            <a:schemeClr val="tx2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66"/>
                </a:solidFill>
                <a:latin typeface="Helvetica" pitchFamily="6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3366"/>
                </a:solidFill>
                <a:latin typeface="Helvetica" pitchFamily="64" charset="0"/>
              </a:defRPr>
            </a:lvl1pPr>
          </a:lstStyle>
          <a:p>
            <a:pPr>
              <a:defRPr/>
            </a:pPr>
            <a:fld id="{ADE51E96-B205-4D90-B568-62B96B4AB8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 pitchFamily="6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 pitchFamily="6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 pitchFamily="6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 pitchFamily="6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 pitchFamily="6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Helvetica" pitchFamily="6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Helvetica" pitchFamily="6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Helvetica" pitchFamily="6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Helvetica" pitchFamily="6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Helvetica" pitchFamily="6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8BAA5F5-84AD-4F1D-B7A2-3B3DE53DF2F6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BAFD8A5-F1AA-4D76-9F10-94360E417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2" descr="C:\Users\achristie\AppData\Local\Microsoft\Windows\Temporary Internet Files\Content.Outlook\UMB72ED7\slide_liteG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1A2915C-9C7D-434E-A376-283365EA2E50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376A75E-59CE-4B0F-B9CE-92911D54C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9" name="Picture 2" descr="C:\Users\achristie\AppData\Local\Microsoft\Windows\Temporary Internet Files\Content.Outlook\UMB72ED7\hkslide4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4B5AC85-05AA-4531-9AF1-BAF6AD5FFC2E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667E849-7C6E-454D-961D-505B6245B9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2" descr="C:\Users\achristie\AppData\Local\Microsoft\Windows\Temporary Internet Files\Content.Outlook\UMB72ED7\hkslide5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201A522-BB2B-4452-ABB1-55595DAF79B8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5552861-343A-4C29-AFA9-F559E1528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nctmslide1x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115EB7-E6BD-4D79-8A29-7C3E90E5A864}" type="datetimeFigureOut">
              <a:rPr lang="en-US"/>
              <a:pPr>
                <a:defRPr/>
              </a:pPr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426BB4-8602-409B-AFB9-BEA442DFDF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entury Gothic" pitchFamily="34" charset="0"/>
              </a:defRPr>
            </a:lvl1pPr>
          </a:lstStyle>
          <a:p>
            <a:pPr>
              <a:defRPr/>
            </a:pPr>
            <a:fld id="{F41880C3-099F-4889-B21C-442591409FAB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66"/>
                </a:solidFill>
                <a:latin typeface="Helvetica" pitchFamily="64" charset="0"/>
              </a:defRPr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3366"/>
                </a:solidFill>
                <a:latin typeface="Helvetica" pitchFamily="64" charset="0"/>
              </a:defRPr>
            </a:lvl1pPr>
          </a:lstStyle>
          <a:p>
            <a:pPr>
              <a:defRPr/>
            </a:pPr>
            <a:fld id="{ADE51E96-B205-4D90-B568-62B96B4AB8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 pitchFamily="6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 pitchFamily="6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 pitchFamily="6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 pitchFamily="6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 pitchFamily="6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Helvetica" pitchFamily="6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Helvetica" pitchFamily="6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Helvetica" pitchFamily="6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Helvetica" pitchFamily="6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Helvetica" pitchFamily="6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1CACBEB-01E1-4977-ABC5-78736DA6E558}" type="datetime1">
              <a:rPr lang="en-US" smtClean="0"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Diane J. Briars, January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BAFD8A5-F1AA-4D76-9F10-94360E417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2" descr="C:\Users\achristie\AppData\Local\Microsoft\Windows\Temporary Internet Files\Content.Outlook\UMB72ED7\slide_liteG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720975"/>
            <a:ext cx="8534400" cy="1470025"/>
          </a:xfrm>
        </p:spPr>
        <p:txBody>
          <a:bodyPr/>
          <a:lstStyle/>
          <a:p>
            <a:r>
              <a:rPr lang="en-US" sz="5400" dirty="0">
                <a:latin typeface="+mn-lt"/>
                <a:cs typeface="Times New Roman" panose="02020603050405020304" pitchFamily="18" charset="0"/>
              </a:rPr>
              <a:t>Catalyzing Change </a:t>
            </a:r>
            <a:r>
              <a:rPr lang="en-US" sz="5400" dirty="0" smtClean="0">
                <a:latin typeface="+mn-lt"/>
                <a:cs typeface="Times New Roman" panose="02020603050405020304" pitchFamily="18" charset="0"/>
              </a:rPr>
              <a:t>in </a:t>
            </a:r>
            <a:r>
              <a:rPr lang="en-US" sz="5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en-US" sz="5400" dirty="0">
                <a:latin typeface="+mn-lt"/>
                <a:cs typeface="Times New Roman" panose="02020603050405020304" pitchFamily="18" charset="0"/>
              </a:rPr>
            </a:br>
            <a:r>
              <a:rPr lang="en-US" sz="5400" dirty="0">
                <a:latin typeface="+mn-lt"/>
                <a:cs typeface="Times New Roman" panose="02020603050405020304" pitchFamily="18" charset="0"/>
              </a:rPr>
              <a:t>High School </a:t>
            </a:r>
            <a:r>
              <a:rPr lang="en-US" sz="5400" dirty="0" smtClean="0">
                <a:latin typeface="+mn-lt"/>
                <a:cs typeface="Times New Roman" panose="02020603050405020304" pitchFamily="18" charset="0"/>
              </a:rPr>
              <a:t>Mathematics: Initiating Critical Conversations</a:t>
            </a:r>
            <a:endParaRPr lang="en-US" sz="54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7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885ED7-035B-4B68-868F-F09EA30F1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228967"/>
            <a:ext cx="3886200" cy="6375155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Purpose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Explicitly broaden </a:t>
            </a:r>
            <a:r>
              <a:rPr lang="en-US" sz="2000" b="1" dirty="0">
                <a:solidFill>
                  <a:srgbClr val="002060"/>
                </a:solidFill>
              </a:rPr>
              <a:t>the purposes </a:t>
            </a:r>
            <a:r>
              <a:rPr lang="en-US" sz="2000" dirty="0">
                <a:solidFill>
                  <a:srgbClr val="002060"/>
                </a:solidFill>
              </a:rPr>
              <a:t>for teaching high school mathematics.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Initiate discussions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of the challenges as well as recommendations </a:t>
            </a:r>
            <a:r>
              <a:rPr lang="en-US" sz="2000" dirty="0" smtClean="0">
                <a:solidFill>
                  <a:srgbClr val="002060"/>
                </a:solidFill>
              </a:rPr>
              <a:t>&amp;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actions </a:t>
            </a:r>
            <a:r>
              <a:rPr lang="en-US" sz="2000" dirty="0">
                <a:solidFill>
                  <a:srgbClr val="002060"/>
                </a:solidFill>
              </a:rPr>
              <a:t>to overcome those challenges. 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Define </a:t>
            </a:r>
            <a:r>
              <a:rPr lang="en-US" sz="2000" dirty="0" smtClean="0">
                <a:solidFill>
                  <a:srgbClr val="002060"/>
                </a:solidFill>
              </a:rPr>
              <a:t>equitable </a:t>
            </a:r>
            <a:r>
              <a:rPr lang="en-US" sz="2000" dirty="0">
                <a:solidFill>
                  <a:srgbClr val="002060"/>
                </a:solidFill>
              </a:rPr>
              <a:t>structures, instructional practices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>
                <a:solidFill>
                  <a:srgbClr val="002060"/>
                </a:solidFill>
              </a:rPr>
              <a:t>and pathways for students. 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Identify Essential Concepts for focus </a:t>
            </a:r>
            <a:r>
              <a:rPr lang="en-US" sz="2000" dirty="0">
                <a:solidFill>
                  <a:srgbClr val="002060"/>
                </a:solidFill>
              </a:rPr>
              <a:t>that all students should learn and understand at a deep level.</a:t>
            </a:r>
          </a:p>
          <a:p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77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7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885ED7-035B-4B68-868F-F09EA30F1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228967"/>
            <a:ext cx="3886200" cy="6375155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/>
              <a:t>Key Recommendations</a:t>
            </a:r>
          </a:p>
          <a:p>
            <a:pPr marL="0" lvl="0" indent="0" algn="ctr">
              <a:buNone/>
            </a:pPr>
            <a:endParaRPr lang="en-US" sz="1600" dirty="0" smtClean="0"/>
          </a:p>
          <a:p>
            <a:pPr lvl="0"/>
            <a:endParaRPr lang="en-US" sz="1600" dirty="0"/>
          </a:p>
          <a:p>
            <a:pPr lvl="0"/>
            <a:r>
              <a:rPr lang="en-US" sz="2000" dirty="0" smtClean="0"/>
              <a:t>Each </a:t>
            </a:r>
            <a:r>
              <a:rPr lang="en-US" sz="2000" dirty="0"/>
              <a:t>and every student should learn Essential Concepts in order to expand professional opportunities, understand and critique the world, and experience the joy, wonder, and beauty of mathematics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High school mathematics should discontinue the practice of tracking teachers as well as the practice of tracking students into qualitatively different or dead-end course pathways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77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885ED7-035B-4B68-868F-F09EA30F1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228967"/>
            <a:ext cx="3886200" cy="6375155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/>
              <a:t>Key Recommendations</a:t>
            </a:r>
          </a:p>
          <a:p>
            <a:pPr marL="0" indent="0" algn="ctr">
              <a:buNone/>
            </a:pPr>
            <a:endParaRPr lang="en-US" sz="1600" dirty="0"/>
          </a:p>
          <a:p>
            <a:pPr lvl="0"/>
            <a:r>
              <a:rPr lang="en-US" sz="2000" dirty="0"/>
              <a:t>Classroom instruction should be consistent with research-informed and equitable teaching practices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High schools should offer continuous four-year mathematics pathways with mathematics studied each year, including a common pathway shared by all students focusing on the Essential Concepts, to ensure the highest-quality mathematics education for all students.</a:t>
            </a:r>
          </a:p>
          <a:p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77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6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50D8F5-6463-4D4C-B046-0BB8B102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Catalyzing Change Rollout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AF9F5D-E26B-4F61-8A53-DBB8235D4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Advanced sales with pickup at the Annual Meeting – D.C. – April 25-28.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Opening Content Sessions – Thursday 8-9 a.m.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Matt Larson – </a:t>
            </a:r>
            <a:r>
              <a:rPr lang="en-US" dirty="0" smtClean="0">
                <a:solidFill>
                  <a:srgbClr val="002060"/>
                </a:solidFill>
              </a:rPr>
              <a:t>Overview Catalyzing </a:t>
            </a:r>
            <a:r>
              <a:rPr lang="en-US" dirty="0">
                <a:solidFill>
                  <a:srgbClr val="002060"/>
                </a:solidFill>
              </a:rPr>
              <a:t>Change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Peg Smith – Taking </a:t>
            </a:r>
            <a:r>
              <a:rPr lang="en-US" dirty="0" smtClean="0">
                <a:solidFill>
                  <a:srgbClr val="002060"/>
                </a:solidFill>
              </a:rPr>
              <a:t>Action Series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Dorothy White and Sylvia Celedón-Pattichis – Access and </a:t>
            </a:r>
            <a:r>
              <a:rPr lang="en-US" dirty="0" smtClean="0">
                <a:solidFill>
                  <a:srgbClr val="002060"/>
                </a:solidFill>
              </a:rPr>
              <a:t>Equity (Focus on Equity Series_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6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8D27B0-AF96-4730-98CF-0E4F81A0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461513" cy="1143000"/>
          </a:xfrm>
        </p:spPr>
        <p:txBody>
          <a:bodyPr/>
          <a:lstStyle/>
          <a:p>
            <a:r>
              <a:rPr lang="en-US" sz="4000" dirty="0"/>
              <a:t>Catalyzing Change: </a:t>
            </a:r>
            <a:br>
              <a:rPr lang="en-US" sz="4000" dirty="0"/>
            </a:br>
            <a:r>
              <a:rPr lang="en-US" sz="4000" dirty="0"/>
              <a:t>Supporting </a:t>
            </a:r>
            <a:r>
              <a:rPr lang="en-US" sz="4000" dirty="0" smtClean="0"/>
              <a:t>Conversations</a:t>
            </a:r>
            <a:r>
              <a:rPr lang="en-US" sz="4000" dirty="0" smtClean="0"/>
              <a:t> </a:t>
            </a:r>
            <a:r>
              <a:rPr lang="en-US" dirty="0"/>
              <a:t>and 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325EBC-5E70-4558-BB86-9CDB7048C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13" y="1447800"/>
            <a:ext cx="8229600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2060"/>
                </a:solidFill>
              </a:rPr>
              <a:t>Expanded </a:t>
            </a:r>
            <a:r>
              <a:rPr lang="en-US" dirty="0">
                <a:solidFill>
                  <a:srgbClr val="002060"/>
                </a:solidFill>
              </a:rPr>
              <a:t>content /resources online similar to </a:t>
            </a:r>
            <a:r>
              <a:rPr lang="en-US" dirty="0" err="1" smtClean="0">
                <a:solidFill>
                  <a:srgbClr val="002060"/>
                </a:solidFill>
              </a:rPr>
              <a:t>PtA</a:t>
            </a:r>
            <a:r>
              <a:rPr lang="en-US" dirty="0" smtClean="0">
                <a:solidFill>
                  <a:srgbClr val="002060"/>
                </a:solidFill>
              </a:rPr>
              <a:t> (More4U)</a:t>
            </a:r>
            <a:endParaRPr lang="en-US" dirty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2060"/>
                </a:solidFill>
              </a:rPr>
              <a:t>Support and use discussions-resources in MyNCTM.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2060"/>
                </a:solidFill>
              </a:rPr>
              <a:t>Professional development and additional publications / activities under design/development.</a:t>
            </a:r>
          </a:p>
        </p:txBody>
      </p:sp>
    </p:spTree>
    <p:extLst>
      <p:ext uri="{BB962C8B-B14F-4D97-AF65-F5344CB8AC3E}">
        <p14:creationId xmlns:p14="http://schemas.microsoft.com/office/powerpoint/2010/main" val="3792978597"/>
      </p:ext>
    </p:extLst>
  </p:cSld>
  <p:clrMapOvr>
    <a:masterClrMapping/>
  </p:clrMapOvr>
</p:sld>
</file>

<file path=ppt/theme/theme1.xml><?xml version="1.0" encoding="utf-8"?>
<a:theme xmlns:a="http://schemas.openxmlformats.org/drawingml/2006/main" name="Briars iMATHination 1-24-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SP Briars plenar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MSP Briars plenar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Briars Leaders Session 2</Template>
  <TotalTime>73657</TotalTime>
  <Words>273</Words>
  <Application>Microsoft Macintosh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Briars iMATHination 1-24-14</vt:lpstr>
      <vt:lpstr>MSP Briars plenary</vt:lpstr>
      <vt:lpstr>Custom Design</vt:lpstr>
      <vt:lpstr>1_Custom Design</vt:lpstr>
      <vt:lpstr>2_Custom Design</vt:lpstr>
      <vt:lpstr>3_Custom Design</vt:lpstr>
      <vt:lpstr>Office Theme</vt:lpstr>
      <vt:lpstr>1_MSP Briars plenary</vt:lpstr>
      <vt:lpstr>4_Custom Design</vt:lpstr>
      <vt:lpstr>5_Custom Design</vt:lpstr>
      <vt:lpstr>6_Custom Design</vt:lpstr>
      <vt:lpstr>7_Custom Design</vt:lpstr>
      <vt:lpstr>4_Office Theme</vt:lpstr>
      <vt:lpstr>Catalyzing Change in  High School Mathematics: Initiating Critical Conversations</vt:lpstr>
      <vt:lpstr>PowerPoint Presentation</vt:lpstr>
      <vt:lpstr>PowerPoint Presentation</vt:lpstr>
      <vt:lpstr>PowerPoint Presentation</vt:lpstr>
      <vt:lpstr>Catalyzing Change Rollout</vt:lpstr>
      <vt:lpstr>Catalyzing Change:  Supporting Conversations and Change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</dc:creator>
  <cp:lastModifiedBy>Matt Larson</cp:lastModifiedBy>
  <cp:revision>558</cp:revision>
  <dcterms:created xsi:type="dcterms:W3CDTF">2012-06-19T21:35:03Z</dcterms:created>
  <dcterms:modified xsi:type="dcterms:W3CDTF">2017-12-05T14:15:37Z</dcterms:modified>
</cp:coreProperties>
</file>