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27"/>
  </p:notesMasterIdLst>
  <p:handoutMasterIdLst>
    <p:handoutMasterId r:id="rId28"/>
  </p:handoutMasterIdLst>
  <p:sldIdLst>
    <p:sldId id="316" r:id="rId3"/>
    <p:sldId id="323" r:id="rId4"/>
    <p:sldId id="263" r:id="rId5"/>
    <p:sldId id="324" r:id="rId6"/>
    <p:sldId id="264" r:id="rId7"/>
    <p:sldId id="262" r:id="rId8"/>
    <p:sldId id="335" r:id="rId9"/>
    <p:sldId id="336" r:id="rId10"/>
    <p:sldId id="258" r:id="rId11"/>
    <p:sldId id="344" r:id="rId12"/>
    <p:sldId id="345" r:id="rId13"/>
    <p:sldId id="346" r:id="rId14"/>
    <p:sldId id="259" r:id="rId15"/>
    <p:sldId id="260" r:id="rId16"/>
    <p:sldId id="261" r:id="rId17"/>
    <p:sldId id="333" r:id="rId18"/>
    <p:sldId id="332" r:id="rId19"/>
    <p:sldId id="349" r:id="rId20"/>
    <p:sldId id="358" r:id="rId21"/>
    <p:sldId id="347" r:id="rId22"/>
    <p:sldId id="351" r:id="rId23"/>
    <p:sldId id="360" r:id="rId24"/>
    <p:sldId id="355" r:id="rId25"/>
    <p:sldId id="357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son, Sandra" initials="RS" lastIdx="4" clrIdx="0">
    <p:extLst>
      <p:ext uri="{19B8F6BF-5375-455C-9EA6-DF929625EA0E}">
        <p15:presenceInfo xmlns:p15="http://schemas.microsoft.com/office/powerpoint/2012/main" userId="S-1-5-21-2121103884-806620016-247139262-1014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67330" autoAdjust="0"/>
  </p:normalViewPr>
  <p:slideViewPr>
    <p:cSldViewPr snapToGrid="0">
      <p:cViewPr varScale="1">
        <p:scale>
          <a:sx n="104" d="100"/>
          <a:sy n="104" d="100"/>
        </p:scale>
        <p:origin x="14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nsf.gov\NSF\Users\spoland\Presentations\9.18.17%20AERA-CURI\Research%20and%20Education-Training%20Trend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Research Funding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2018</c:v>
                </c:pt>
              </c:numCache>
            </c:numRef>
          </c:cat>
          <c:val>
            <c:numRef>
              <c:f>Sheet1!$B$2:$B$11</c:f>
              <c:numCache>
                <c:formatCode>"$"#,##0.00</c:formatCode>
                <c:ptCount val="10"/>
                <c:pt idx="0">
                  <c:v>84.6</c:v>
                </c:pt>
                <c:pt idx="1">
                  <c:v>73.31</c:v>
                </c:pt>
                <c:pt idx="2">
                  <c:v>119</c:v>
                </c:pt>
                <c:pt idx="3">
                  <c:v>221.77</c:v>
                </c:pt>
                <c:pt idx="4">
                  <c:v>251.07</c:v>
                </c:pt>
                <c:pt idx="5">
                  <c:v>291.45</c:v>
                </c:pt>
                <c:pt idx="6">
                  <c:v>329.55</c:v>
                </c:pt>
                <c:pt idx="7">
                  <c:v>385.4</c:v>
                </c:pt>
                <c:pt idx="8">
                  <c:v>404.83</c:v>
                </c:pt>
                <c:pt idx="9">
                  <c:v>348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FEB-4F9E-94C0-D70F4962FD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Education &amp; Training Funding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2018</c:v>
                </c:pt>
              </c:numCache>
            </c:numRef>
          </c:cat>
          <c:val>
            <c:numRef>
              <c:f>Sheet1!$C$2:$C$11</c:f>
              <c:numCache>
                <c:formatCode>"$"#,##0.00</c:formatCode>
                <c:ptCount val="10"/>
                <c:pt idx="0">
                  <c:v>654.97</c:v>
                </c:pt>
                <c:pt idx="1">
                  <c:v>736.81</c:v>
                </c:pt>
                <c:pt idx="2">
                  <c:v>710.83</c:v>
                </c:pt>
                <c:pt idx="3">
                  <c:v>593.19000000000005</c:v>
                </c:pt>
                <c:pt idx="4">
                  <c:v>542.09</c:v>
                </c:pt>
                <c:pt idx="5">
                  <c:v>507.43</c:v>
                </c:pt>
                <c:pt idx="6">
                  <c:v>466.15</c:v>
                </c:pt>
                <c:pt idx="7">
                  <c:v>462.91</c:v>
                </c:pt>
                <c:pt idx="8">
                  <c:v>440.61</c:v>
                </c:pt>
                <c:pt idx="9">
                  <c:v>379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FEB-4F9E-94C0-D70F4962FD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2509960"/>
        <c:axId val="172510344"/>
      </c:barChart>
      <c:catAx>
        <c:axId val="172509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510344"/>
        <c:crosses val="autoZero"/>
        <c:auto val="1"/>
        <c:lblAlgn val="ctr"/>
        <c:lblOffset val="100"/>
        <c:noMultiLvlLbl val="0"/>
      </c:catAx>
      <c:valAx>
        <c:axId val="172510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509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04AFA8-E215-4354-AD05-E9F31589E2CD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412CEBA-8B20-4870-99F8-54A5E860DD5C}">
      <dgm:prSet phldrT="[Text]" phldr="1"/>
      <dgm:spPr/>
      <dgm:t>
        <a:bodyPr/>
        <a:lstStyle/>
        <a:p>
          <a:endParaRPr lang="en-US" dirty="0">
            <a:noFill/>
          </a:endParaRPr>
        </a:p>
      </dgm:t>
    </dgm:pt>
    <dgm:pt modelId="{F629A9E9-3E9E-4BB6-89F1-4F6DDB42927F}" type="parTrans" cxnId="{A2119F8D-CE93-4A6F-AB16-7FBD39687E71}">
      <dgm:prSet/>
      <dgm:spPr/>
      <dgm:t>
        <a:bodyPr/>
        <a:lstStyle/>
        <a:p>
          <a:endParaRPr lang="en-US"/>
        </a:p>
      </dgm:t>
    </dgm:pt>
    <dgm:pt modelId="{F99CEA9F-8402-4991-B54F-FE9FB70D240B}" type="sibTrans" cxnId="{A2119F8D-CE93-4A6F-AB16-7FBD39687E71}">
      <dgm:prSet/>
      <dgm:spPr/>
      <dgm:t>
        <a:bodyPr/>
        <a:lstStyle/>
        <a:p>
          <a:endParaRPr lang="en-US"/>
        </a:p>
      </dgm:t>
    </dgm:pt>
    <dgm:pt modelId="{5F49B028-7347-4FF8-BB9B-CC8EA893B71E}">
      <dgm:prSet phldrT="[Text]" phldr="1"/>
      <dgm:spPr/>
      <dgm:t>
        <a:bodyPr/>
        <a:lstStyle/>
        <a:p>
          <a:endParaRPr lang="en-US" dirty="0">
            <a:noFill/>
          </a:endParaRPr>
        </a:p>
      </dgm:t>
    </dgm:pt>
    <dgm:pt modelId="{15B036BE-4C59-4B7A-9D39-6D72A879260B}" type="parTrans" cxnId="{DC94F667-9E8A-4C18-AF4C-9526A5B34523}">
      <dgm:prSet/>
      <dgm:spPr/>
      <dgm:t>
        <a:bodyPr/>
        <a:lstStyle/>
        <a:p>
          <a:endParaRPr lang="en-US"/>
        </a:p>
      </dgm:t>
    </dgm:pt>
    <dgm:pt modelId="{D5412205-6670-478F-AA69-9D27FBD712A4}" type="sibTrans" cxnId="{DC94F667-9E8A-4C18-AF4C-9526A5B34523}">
      <dgm:prSet/>
      <dgm:spPr/>
      <dgm:t>
        <a:bodyPr/>
        <a:lstStyle/>
        <a:p>
          <a:endParaRPr lang="en-US"/>
        </a:p>
      </dgm:t>
    </dgm:pt>
    <dgm:pt modelId="{3B9A7628-AAE0-4812-B736-708BFA3846E9}">
      <dgm:prSet phldrT="[Text]" phldr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dirty="0">
            <a:noFill/>
          </a:endParaRPr>
        </a:p>
      </dgm:t>
    </dgm:pt>
    <dgm:pt modelId="{AF761930-BE55-4A12-91DA-0EBBFA3496EC}" type="parTrans" cxnId="{D6EC5D3F-A0B6-4C89-B719-B738D60D3DDD}">
      <dgm:prSet/>
      <dgm:spPr/>
      <dgm:t>
        <a:bodyPr/>
        <a:lstStyle/>
        <a:p>
          <a:endParaRPr lang="en-US"/>
        </a:p>
      </dgm:t>
    </dgm:pt>
    <dgm:pt modelId="{918178F0-55CF-49A5-82A0-5F296541263E}" type="sibTrans" cxnId="{D6EC5D3F-A0B6-4C89-B719-B738D60D3DDD}">
      <dgm:prSet/>
      <dgm:spPr/>
      <dgm:t>
        <a:bodyPr/>
        <a:lstStyle/>
        <a:p>
          <a:endParaRPr lang="en-US"/>
        </a:p>
      </dgm:t>
    </dgm:pt>
    <dgm:pt modelId="{C543DA9C-8AB7-4703-9DE0-F00C9DA6A5D3}">
      <dgm:prSet phldrT="[Text]" phldr="1"/>
      <dgm:spPr/>
      <dgm:t>
        <a:bodyPr/>
        <a:lstStyle/>
        <a:p>
          <a:endParaRPr lang="en-US">
            <a:noFill/>
          </a:endParaRPr>
        </a:p>
      </dgm:t>
    </dgm:pt>
    <dgm:pt modelId="{1FDCE49F-737A-4A98-B80E-8E1E7F772ECE}" type="parTrans" cxnId="{5743D634-7F91-4C16-B0D5-5B610DF32975}">
      <dgm:prSet/>
      <dgm:spPr/>
      <dgm:t>
        <a:bodyPr/>
        <a:lstStyle/>
        <a:p>
          <a:endParaRPr lang="en-US"/>
        </a:p>
      </dgm:t>
    </dgm:pt>
    <dgm:pt modelId="{65E6146C-1A3E-40A3-8682-C7E34909EBA7}" type="sibTrans" cxnId="{5743D634-7F91-4C16-B0D5-5B610DF32975}">
      <dgm:prSet/>
      <dgm:spPr/>
      <dgm:t>
        <a:bodyPr/>
        <a:lstStyle/>
        <a:p>
          <a:endParaRPr lang="en-US"/>
        </a:p>
      </dgm:t>
    </dgm:pt>
    <dgm:pt modelId="{4EDF6823-C949-4B0C-9259-515AE8322D40}">
      <dgm:prSet phldrT="[Text]" phldr="1"/>
      <dgm:spPr/>
      <dgm:t>
        <a:bodyPr/>
        <a:lstStyle/>
        <a:p>
          <a:endParaRPr lang="en-US">
            <a:noFill/>
          </a:endParaRPr>
        </a:p>
      </dgm:t>
    </dgm:pt>
    <dgm:pt modelId="{D0B771C5-0E6F-4724-92A1-4D8BA33D760F}" type="parTrans" cxnId="{7549A358-1F14-48F8-A133-FA413A4BCFBD}">
      <dgm:prSet/>
      <dgm:spPr/>
      <dgm:t>
        <a:bodyPr/>
        <a:lstStyle/>
        <a:p>
          <a:endParaRPr lang="en-US"/>
        </a:p>
      </dgm:t>
    </dgm:pt>
    <dgm:pt modelId="{CD275541-88E6-4E4A-A71B-B22769D5AD78}" type="sibTrans" cxnId="{7549A358-1F14-48F8-A133-FA413A4BCFBD}">
      <dgm:prSet/>
      <dgm:spPr/>
      <dgm:t>
        <a:bodyPr/>
        <a:lstStyle/>
        <a:p>
          <a:endParaRPr lang="en-US"/>
        </a:p>
      </dgm:t>
    </dgm:pt>
    <dgm:pt modelId="{0FB36497-796D-4D23-A9C0-27D205640EB7}">
      <dgm:prSet/>
      <dgm:spPr/>
      <dgm:t>
        <a:bodyPr/>
        <a:lstStyle/>
        <a:p>
          <a:endParaRPr lang="en-US"/>
        </a:p>
      </dgm:t>
    </dgm:pt>
    <dgm:pt modelId="{6D36023B-D469-49D3-BEFC-09157023EC7C}" type="parTrans" cxnId="{809CB157-9C08-4FE8-951E-CB1F2ABFBF05}">
      <dgm:prSet/>
      <dgm:spPr/>
      <dgm:t>
        <a:bodyPr/>
        <a:lstStyle/>
        <a:p>
          <a:endParaRPr lang="en-US"/>
        </a:p>
      </dgm:t>
    </dgm:pt>
    <dgm:pt modelId="{CB26F4A1-A960-4656-BCCB-50CE3AEF37FF}" type="sibTrans" cxnId="{809CB157-9C08-4FE8-951E-CB1F2ABFBF05}">
      <dgm:prSet/>
      <dgm:spPr/>
      <dgm:t>
        <a:bodyPr/>
        <a:lstStyle/>
        <a:p>
          <a:endParaRPr lang="en-US"/>
        </a:p>
      </dgm:t>
    </dgm:pt>
    <dgm:pt modelId="{3C67841F-CC49-4727-8B00-8657B743F5CC}" type="pres">
      <dgm:prSet presAssocID="{5204AFA8-E215-4354-AD05-E9F31589E2C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463154-7D67-4956-B0B3-D4A8DEE7C6D3}" type="pres">
      <dgm:prSet presAssocID="{1412CEBA-8B20-4870-99F8-54A5E860DD5C}" presName="centerShape" presStyleLbl="node0" presStyleIdx="0" presStyleCnt="1"/>
      <dgm:spPr/>
      <dgm:t>
        <a:bodyPr/>
        <a:lstStyle/>
        <a:p>
          <a:endParaRPr lang="en-US"/>
        </a:p>
      </dgm:t>
    </dgm:pt>
    <dgm:pt modelId="{DA985108-0DE7-4ECC-8DBB-7514242F7731}" type="pres">
      <dgm:prSet presAssocID="{15B036BE-4C59-4B7A-9D39-6D72A879260B}" presName="Name9" presStyleLbl="parChTrans1D2" presStyleIdx="0" presStyleCnt="5"/>
      <dgm:spPr/>
      <dgm:t>
        <a:bodyPr/>
        <a:lstStyle/>
        <a:p>
          <a:endParaRPr lang="en-US"/>
        </a:p>
      </dgm:t>
    </dgm:pt>
    <dgm:pt modelId="{14F0B649-9FF6-4525-B7C8-F56F4DF0ADAB}" type="pres">
      <dgm:prSet presAssocID="{15B036BE-4C59-4B7A-9D39-6D72A879260B}" presName="connTx" presStyleLbl="parChTrans1D2" presStyleIdx="0" presStyleCnt="5"/>
      <dgm:spPr/>
      <dgm:t>
        <a:bodyPr/>
        <a:lstStyle/>
        <a:p>
          <a:endParaRPr lang="en-US"/>
        </a:p>
      </dgm:t>
    </dgm:pt>
    <dgm:pt modelId="{E19E6CF7-8B37-4E0B-9DA8-F697EA293E65}" type="pres">
      <dgm:prSet presAssocID="{5F49B028-7347-4FF8-BB9B-CC8EA893B71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E723A1-0A4C-411D-ACC7-334964C3B4A6}" type="pres">
      <dgm:prSet presAssocID="{AF761930-BE55-4A12-91DA-0EBBFA3496EC}" presName="Name9" presStyleLbl="parChTrans1D2" presStyleIdx="1" presStyleCnt="5"/>
      <dgm:spPr/>
      <dgm:t>
        <a:bodyPr/>
        <a:lstStyle/>
        <a:p>
          <a:endParaRPr lang="en-US"/>
        </a:p>
      </dgm:t>
    </dgm:pt>
    <dgm:pt modelId="{EFD234AE-3FFC-4514-A129-39A9D3660B7A}" type="pres">
      <dgm:prSet presAssocID="{AF761930-BE55-4A12-91DA-0EBBFA3496EC}" presName="connTx" presStyleLbl="parChTrans1D2" presStyleIdx="1" presStyleCnt="5"/>
      <dgm:spPr/>
      <dgm:t>
        <a:bodyPr/>
        <a:lstStyle/>
        <a:p>
          <a:endParaRPr lang="en-US"/>
        </a:p>
      </dgm:t>
    </dgm:pt>
    <dgm:pt modelId="{AA078A0F-B9DF-467F-A122-5C6C6601F154}" type="pres">
      <dgm:prSet presAssocID="{3B9A7628-AAE0-4812-B736-708BFA3846E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715D6B-7CAA-4749-B91F-5C8E7B500BB4}" type="pres">
      <dgm:prSet presAssocID="{1FDCE49F-737A-4A98-B80E-8E1E7F772ECE}" presName="Name9" presStyleLbl="parChTrans1D2" presStyleIdx="2" presStyleCnt="5"/>
      <dgm:spPr/>
      <dgm:t>
        <a:bodyPr/>
        <a:lstStyle/>
        <a:p>
          <a:endParaRPr lang="en-US"/>
        </a:p>
      </dgm:t>
    </dgm:pt>
    <dgm:pt modelId="{E5D14FB4-8210-4A7B-B5DF-41CDD9A9C6EE}" type="pres">
      <dgm:prSet presAssocID="{1FDCE49F-737A-4A98-B80E-8E1E7F772ECE}" presName="connTx" presStyleLbl="parChTrans1D2" presStyleIdx="2" presStyleCnt="5"/>
      <dgm:spPr/>
      <dgm:t>
        <a:bodyPr/>
        <a:lstStyle/>
        <a:p>
          <a:endParaRPr lang="en-US"/>
        </a:p>
      </dgm:t>
    </dgm:pt>
    <dgm:pt modelId="{DF06C06B-3CA1-4A7D-8A33-2A337A923FE3}" type="pres">
      <dgm:prSet presAssocID="{C543DA9C-8AB7-4703-9DE0-F00C9DA6A5D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8C2A34-5100-4F49-AA00-3694BA5E6BA6}" type="pres">
      <dgm:prSet presAssocID="{D0B771C5-0E6F-4724-92A1-4D8BA33D760F}" presName="Name9" presStyleLbl="parChTrans1D2" presStyleIdx="3" presStyleCnt="5"/>
      <dgm:spPr/>
      <dgm:t>
        <a:bodyPr/>
        <a:lstStyle/>
        <a:p>
          <a:endParaRPr lang="en-US"/>
        </a:p>
      </dgm:t>
    </dgm:pt>
    <dgm:pt modelId="{AE1143CE-542D-4A15-A9F7-BCAD64CA7706}" type="pres">
      <dgm:prSet presAssocID="{D0B771C5-0E6F-4724-92A1-4D8BA33D760F}" presName="connTx" presStyleLbl="parChTrans1D2" presStyleIdx="3" presStyleCnt="5"/>
      <dgm:spPr/>
      <dgm:t>
        <a:bodyPr/>
        <a:lstStyle/>
        <a:p>
          <a:endParaRPr lang="en-US"/>
        </a:p>
      </dgm:t>
    </dgm:pt>
    <dgm:pt modelId="{88AE670A-92BC-4CD8-9E71-A0D9057598B3}" type="pres">
      <dgm:prSet presAssocID="{4EDF6823-C949-4B0C-9259-515AE8322D4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F4E741-CD20-404F-B9B7-9168B0BAA1C1}" type="pres">
      <dgm:prSet presAssocID="{6D36023B-D469-49D3-BEFC-09157023EC7C}" presName="Name9" presStyleLbl="parChTrans1D2" presStyleIdx="4" presStyleCnt="5"/>
      <dgm:spPr/>
      <dgm:t>
        <a:bodyPr/>
        <a:lstStyle/>
        <a:p>
          <a:endParaRPr lang="en-US"/>
        </a:p>
      </dgm:t>
    </dgm:pt>
    <dgm:pt modelId="{CBE9AC84-90EF-4FE6-8A8A-18268FAF4216}" type="pres">
      <dgm:prSet presAssocID="{6D36023B-D469-49D3-BEFC-09157023EC7C}" presName="connTx" presStyleLbl="parChTrans1D2" presStyleIdx="4" presStyleCnt="5"/>
      <dgm:spPr/>
      <dgm:t>
        <a:bodyPr/>
        <a:lstStyle/>
        <a:p>
          <a:endParaRPr lang="en-US"/>
        </a:p>
      </dgm:t>
    </dgm:pt>
    <dgm:pt modelId="{8E91EFC4-41AA-47D1-A78B-D2259950175C}" type="pres">
      <dgm:prSet presAssocID="{0FB36497-796D-4D23-A9C0-27D205640EB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86FDF3-92BD-42E8-B227-C1DB380B7457}" type="presOf" srcId="{0FB36497-796D-4D23-A9C0-27D205640EB7}" destId="{8E91EFC4-41AA-47D1-A78B-D2259950175C}" srcOrd="0" destOrd="0" presId="urn:microsoft.com/office/officeart/2005/8/layout/radial1"/>
    <dgm:cxn modelId="{98B028D6-8C1F-4BFF-85CE-579AC5BD0516}" type="presOf" srcId="{AF761930-BE55-4A12-91DA-0EBBFA3496EC}" destId="{5BE723A1-0A4C-411D-ACC7-334964C3B4A6}" srcOrd="0" destOrd="0" presId="urn:microsoft.com/office/officeart/2005/8/layout/radial1"/>
    <dgm:cxn modelId="{E27D0424-BC5B-4EB0-A78F-310C400BE45C}" type="presOf" srcId="{C543DA9C-8AB7-4703-9DE0-F00C9DA6A5D3}" destId="{DF06C06B-3CA1-4A7D-8A33-2A337A923FE3}" srcOrd="0" destOrd="0" presId="urn:microsoft.com/office/officeart/2005/8/layout/radial1"/>
    <dgm:cxn modelId="{F6E01E99-4665-40A1-B1F0-66876681943B}" type="presOf" srcId="{3B9A7628-AAE0-4812-B736-708BFA3846E9}" destId="{AA078A0F-B9DF-467F-A122-5C6C6601F154}" srcOrd="0" destOrd="0" presId="urn:microsoft.com/office/officeart/2005/8/layout/radial1"/>
    <dgm:cxn modelId="{2609D7C1-D2E1-4EFD-A5F9-628166AA2F2F}" type="presOf" srcId="{15B036BE-4C59-4B7A-9D39-6D72A879260B}" destId="{14F0B649-9FF6-4525-B7C8-F56F4DF0ADAB}" srcOrd="1" destOrd="0" presId="urn:microsoft.com/office/officeart/2005/8/layout/radial1"/>
    <dgm:cxn modelId="{D6EC5D3F-A0B6-4C89-B719-B738D60D3DDD}" srcId="{1412CEBA-8B20-4870-99F8-54A5E860DD5C}" destId="{3B9A7628-AAE0-4812-B736-708BFA3846E9}" srcOrd="1" destOrd="0" parTransId="{AF761930-BE55-4A12-91DA-0EBBFA3496EC}" sibTransId="{918178F0-55CF-49A5-82A0-5F296541263E}"/>
    <dgm:cxn modelId="{5743D634-7F91-4C16-B0D5-5B610DF32975}" srcId="{1412CEBA-8B20-4870-99F8-54A5E860DD5C}" destId="{C543DA9C-8AB7-4703-9DE0-F00C9DA6A5D3}" srcOrd="2" destOrd="0" parTransId="{1FDCE49F-737A-4A98-B80E-8E1E7F772ECE}" sibTransId="{65E6146C-1A3E-40A3-8682-C7E34909EBA7}"/>
    <dgm:cxn modelId="{A2119F8D-CE93-4A6F-AB16-7FBD39687E71}" srcId="{5204AFA8-E215-4354-AD05-E9F31589E2CD}" destId="{1412CEBA-8B20-4870-99F8-54A5E860DD5C}" srcOrd="0" destOrd="0" parTransId="{F629A9E9-3E9E-4BB6-89F1-4F6DDB42927F}" sibTransId="{F99CEA9F-8402-4991-B54F-FE9FB70D240B}"/>
    <dgm:cxn modelId="{6A8F0B8D-26C2-48CF-B985-1F6C98CB978C}" type="presOf" srcId="{1FDCE49F-737A-4A98-B80E-8E1E7F772ECE}" destId="{55715D6B-7CAA-4749-B91F-5C8E7B500BB4}" srcOrd="0" destOrd="0" presId="urn:microsoft.com/office/officeart/2005/8/layout/radial1"/>
    <dgm:cxn modelId="{7CDF9A50-C5E7-47EF-B927-22341B4991A3}" type="presOf" srcId="{D0B771C5-0E6F-4724-92A1-4D8BA33D760F}" destId="{AE1143CE-542D-4A15-A9F7-BCAD64CA7706}" srcOrd="1" destOrd="0" presId="urn:microsoft.com/office/officeart/2005/8/layout/radial1"/>
    <dgm:cxn modelId="{B7EEC139-C2B5-4489-A57B-0D3FAF9EA153}" type="presOf" srcId="{5F49B028-7347-4FF8-BB9B-CC8EA893B71E}" destId="{E19E6CF7-8B37-4E0B-9DA8-F697EA293E65}" srcOrd="0" destOrd="0" presId="urn:microsoft.com/office/officeart/2005/8/layout/radial1"/>
    <dgm:cxn modelId="{8EBD5F4A-D54A-42D9-9C6E-29CA52AD73C8}" type="presOf" srcId="{1412CEBA-8B20-4870-99F8-54A5E860DD5C}" destId="{63463154-7D67-4956-B0B3-D4A8DEE7C6D3}" srcOrd="0" destOrd="0" presId="urn:microsoft.com/office/officeart/2005/8/layout/radial1"/>
    <dgm:cxn modelId="{809CB157-9C08-4FE8-951E-CB1F2ABFBF05}" srcId="{1412CEBA-8B20-4870-99F8-54A5E860DD5C}" destId="{0FB36497-796D-4D23-A9C0-27D205640EB7}" srcOrd="4" destOrd="0" parTransId="{6D36023B-D469-49D3-BEFC-09157023EC7C}" sibTransId="{CB26F4A1-A960-4656-BCCB-50CE3AEF37FF}"/>
    <dgm:cxn modelId="{78B4D85B-3D14-4164-831E-3F87F41CD753}" type="presOf" srcId="{1FDCE49F-737A-4A98-B80E-8E1E7F772ECE}" destId="{E5D14FB4-8210-4A7B-B5DF-41CDD9A9C6EE}" srcOrd="1" destOrd="0" presId="urn:microsoft.com/office/officeart/2005/8/layout/radial1"/>
    <dgm:cxn modelId="{7549A358-1F14-48F8-A133-FA413A4BCFBD}" srcId="{1412CEBA-8B20-4870-99F8-54A5E860DD5C}" destId="{4EDF6823-C949-4B0C-9259-515AE8322D40}" srcOrd="3" destOrd="0" parTransId="{D0B771C5-0E6F-4724-92A1-4D8BA33D760F}" sibTransId="{CD275541-88E6-4E4A-A71B-B22769D5AD78}"/>
    <dgm:cxn modelId="{213E0025-2115-4448-AC14-3AA59E44D6F4}" type="presOf" srcId="{6D36023B-D469-49D3-BEFC-09157023EC7C}" destId="{CBE9AC84-90EF-4FE6-8A8A-18268FAF4216}" srcOrd="1" destOrd="0" presId="urn:microsoft.com/office/officeart/2005/8/layout/radial1"/>
    <dgm:cxn modelId="{20E49EF3-D7CA-4C4F-A3A8-E3D4D526AED0}" type="presOf" srcId="{6D36023B-D469-49D3-BEFC-09157023EC7C}" destId="{5DF4E741-CD20-404F-B9B7-9168B0BAA1C1}" srcOrd="0" destOrd="0" presId="urn:microsoft.com/office/officeart/2005/8/layout/radial1"/>
    <dgm:cxn modelId="{8717C145-8670-4C53-B3FA-8BAB0399A339}" type="presOf" srcId="{4EDF6823-C949-4B0C-9259-515AE8322D40}" destId="{88AE670A-92BC-4CD8-9E71-A0D9057598B3}" srcOrd="0" destOrd="0" presId="urn:microsoft.com/office/officeart/2005/8/layout/radial1"/>
    <dgm:cxn modelId="{2E6E557F-067A-4E2E-A56E-73DF3C864390}" type="presOf" srcId="{5204AFA8-E215-4354-AD05-E9F31589E2CD}" destId="{3C67841F-CC49-4727-8B00-8657B743F5CC}" srcOrd="0" destOrd="0" presId="urn:microsoft.com/office/officeart/2005/8/layout/radial1"/>
    <dgm:cxn modelId="{344A3FEA-6123-47BB-9E2B-F26F76017013}" type="presOf" srcId="{15B036BE-4C59-4B7A-9D39-6D72A879260B}" destId="{DA985108-0DE7-4ECC-8DBB-7514242F7731}" srcOrd="0" destOrd="0" presId="urn:microsoft.com/office/officeart/2005/8/layout/radial1"/>
    <dgm:cxn modelId="{DC94F667-9E8A-4C18-AF4C-9526A5B34523}" srcId="{1412CEBA-8B20-4870-99F8-54A5E860DD5C}" destId="{5F49B028-7347-4FF8-BB9B-CC8EA893B71E}" srcOrd="0" destOrd="0" parTransId="{15B036BE-4C59-4B7A-9D39-6D72A879260B}" sibTransId="{D5412205-6670-478F-AA69-9D27FBD712A4}"/>
    <dgm:cxn modelId="{DA23C003-99CA-4F0F-85D7-C8E1912B20AE}" type="presOf" srcId="{D0B771C5-0E6F-4724-92A1-4D8BA33D760F}" destId="{EB8C2A34-5100-4F49-AA00-3694BA5E6BA6}" srcOrd="0" destOrd="0" presId="urn:microsoft.com/office/officeart/2005/8/layout/radial1"/>
    <dgm:cxn modelId="{70FBAB11-9E11-4351-8AD0-630C2B787550}" type="presOf" srcId="{AF761930-BE55-4A12-91DA-0EBBFA3496EC}" destId="{EFD234AE-3FFC-4514-A129-39A9D3660B7A}" srcOrd="1" destOrd="0" presId="urn:microsoft.com/office/officeart/2005/8/layout/radial1"/>
    <dgm:cxn modelId="{96B965F4-D689-4A7E-85BF-6D9F7BD4B86C}" type="presParOf" srcId="{3C67841F-CC49-4727-8B00-8657B743F5CC}" destId="{63463154-7D67-4956-B0B3-D4A8DEE7C6D3}" srcOrd="0" destOrd="0" presId="urn:microsoft.com/office/officeart/2005/8/layout/radial1"/>
    <dgm:cxn modelId="{A9883240-E3B7-4720-8CEE-685955811ACC}" type="presParOf" srcId="{3C67841F-CC49-4727-8B00-8657B743F5CC}" destId="{DA985108-0DE7-4ECC-8DBB-7514242F7731}" srcOrd="1" destOrd="0" presId="urn:microsoft.com/office/officeart/2005/8/layout/radial1"/>
    <dgm:cxn modelId="{6B8C2AA1-50D7-46A0-BC87-E36A9D2CCF50}" type="presParOf" srcId="{DA985108-0DE7-4ECC-8DBB-7514242F7731}" destId="{14F0B649-9FF6-4525-B7C8-F56F4DF0ADAB}" srcOrd="0" destOrd="0" presId="urn:microsoft.com/office/officeart/2005/8/layout/radial1"/>
    <dgm:cxn modelId="{A74E10F2-C4BA-4AF7-BE8B-58132411CDB5}" type="presParOf" srcId="{3C67841F-CC49-4727-8B00-8657B743F5CC}" destId="{E19E6CF7-8B37-4E0B-9DA8-F697EA293E65}" srcOrd="2" destOrd="0" presId="urn:microsoft.com/office/officeart/2005/8/layout/radial1"/>
    <dgm:cxn modelId="{E98C84BE-2D57-489E-A493-8A8616FF14DC}" type="presParOf" srcId="{3C67841F-CC49-4727-8B00-8657B743F5CC}" destId="{5BE723A1-0A4C-411D-ACC7-334964C3B4A6}" srcOrd="3" destOrd="0" presId="urn:microsoft.com/office/officeart/2005/8/layout/radial1"/>
    <dgm:cxn modelId="{5BC7F9B8-9FFF-4829-9C3A-F60D43DA99F5}" type="presParOf" srcId="{5BE723A1-0A4C-411D-ACC7-334964C3B4A6}" destId="{EFD234AE-3FFC-4514-A129-39A9D3660B7A}" srcOrd="0" destOrd="0" presId="urn:microsoft.com/office/officeart/2005/8/layout/radial1"/>
    <dgm:cxn modelId="{8AF5EF01-1F2D-4375-8FD6-CBEDE1CA8C4A}" type="presParOf" srcId="{3C67841F-CC49-4727-8B00-8657B743F5CC}" destId="{AA078A0F-B9DF-467F-A122-5C6C6601F154}" srcOrd="4" destOrd="0" presId="urn:microsoft.com/office/officeart/2005/8/layout/radial1"/>
    <dgm:cxn modelId="{2D1770FC-491B-44D0-8F18-EE8E12EAB220}" type="presParOf" srcId="{3C67841F-CC49-4727-8B00-8657B743F5CC}" destId="{55715D6B-7CAA-4749-B91F-5C8E7B500BB4}" srcOrd="5" destOrd="0" presId="urn:microsoft.com/office/officeart/2005/8/layout/radial1"/>
    <dgm:cxn modelId="{1632B1D9-43D0-406A-AE8D-0F9BF5F1B081}" type="presParOf" srcId="{55715D6B-7CAA-4749-B91F-5C8E7B500BB4}" destId="{E5D14FB4-8210-4A7B-B5DF-41CDD9A9C6EE}" srcOrd="0" destOrd="0" presId="urn:microsoft.com/office/officeart/2005/8/layout/radial1"/>
    <dgm:cxn modelId="{4E142199-A9F5-4F12-805C-CB4C7A274B2C}" type="presParOf" srcId="{3C67841F-CC49-4727-8B00-8657B743F5CC}" destId="{DF06C06B-3CA1-4A7D-8A33-2A337A923FE3}" srcOrd="6" destOrd="0" presId="urn:microsoft.com/office/officeart/2005/8/layout/radial1"/>
    <dgm:cxn modelId="{E267560C-703A-4107-9ADA-7128AE2BE9EF}" type="presParOf" srcId="{3C67841F-CC49-4727-8B00-8657B743F5CC}" destId="{EB8C2A34-5100-4F49-AA00-3694BA5E6BA6}" srcOrd="7" destOrd="0" presId="urn:microsoft.com/office/officeart/2005/8/layout/radial1"/>
    <dgm:cxn modelId="{A7C772EA-33E1-4AFF-8370-880582B0E653}" type="presParOf" srcId="{EB8C2A34-5100-4F49-AA00-3694BA5E6BA6}" destId="{AE1143CE-542D-4A15-A9F7-BCAD64CA7706}" srcOrd="0" destOrd="0" presId="urn:microsoft.com/office/officeart/2005/8/layout/radial1"/>
    <dgm:cxn modelId="{1D17BAF5-3F89-4825-A772-E87103B09C43}" type="presParOf" srcId="{3C67841F-CC49-4727-8B00-8657B743F5CC}" destId="{88AE670A-92BC-4CD8-9E71-A0D9057598B3}" srcOrd="8" destOrd="0" presId="urn:microsoft.com/office/officeart/2005/8/layout/radial1"/>
    <dgm:cxn modelId="{148FC486-B074-483C-BED8-B83E705730B6}" type="presParOf" srcId="{3C67841F-CC49-4727-8B00-8657B743F5CC}" destId="{5DF4E741-CD20-404F-B9B7-9168B0BAA1C1}" srcOrd="9" destOrd="0" presId="urn:microsoft.com/office/officeart/2005/8/layout/radial1"/>
    <dgm:cxn modelId="{2FDBCB61-084A-4A5D-A264-B81F5C78EBF0}" type="presParOf" srcId="{5DF4E741-CD20-404F-B9B7-9168B0BAA1C1}" destId="{CBE9AC84-90EF-4FE6-8A8A-18268FAF4216}" srcOrd="0" destOrd="0" presId="urn:microsoft.com/office/officeart/2005/8/layout/radial1"/>
    <dgm:cxn modelId="{0A3C7341-91F5-4512-AA8D-DD31CFD7684C}" type="presParOf" srcId="{3C67841F-CC49-4727-8B00-8657B743F5CC}" destId="{8E91EFC4-41AA-47D1-A78B-D2259950175C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63154-7D67-4956-B0B3-D4A8DEE7C6D3}">
      <dsp:nvSpPr>
        <dsp:cNvPr id="0" name=""/>
        <dsp:cNvSpPr/>
      </dsp:nvSpPr>
      <dsp:spPr>
        <a:xfrm>
          <a:off x="626173" y="759014"/>
          <a:ext cx="500047" cy="500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>
            <a:noFill/>
          </a:endParaRPr>
        </a:p>
      </dsp:txBody>
      <dsp:txXfrm>
        <a:off x="699403" y="832244"/>
        <a:ext cx="353587" cy="353587"/>
      </dsp:txXfrm>
    </dsp:sp>
    <dsp:sp modelId="{DA985108-0DE7-4ECC-8DBB-7514242F7731}">
      <dsp:nvSpPr>
        <dsp:cNvPr id="0" name=""/>
        <dsp:cNvSpPr/>
      </dsp:nvSpPr>
      <dsp:spPr>
        <a:xfrm rot="16200000">
          <a:off x="800593" y="657730"/>
          <a:ext cx="151206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151206" y="2568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72416" y="679631"/>
        <a:ext cx="7560" cy="7560"/>
      </dsp:txXfrm>
    </dsp:sp>
    <dsp:sp modelId="{E19E6CF7-8B37-4E0B-9DA8-F697EA293E65}">
      <dsp:nvSpPr>
        <dsp:cNvPr id="0" name=""/>
        <dsp:cNvSpPr/>
      </dsp:nvSpPr>
      <dsp:spPr>
        <a:xfrm>
          <a:off x="626173" y="107761"/>
          <a:ext cx="500047" cy="50004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>
            <a:noFill/>
          </a:endParaRPr>
        </a:p>
      </dsp:txBody>
      <dsp:txXfrm>
        <a:off x="699403" y="180991"/>
        <a:ext cx="353587" cy="353587"/>
      </dsp:txXfrm>
    </dsp:sp>
    <dsp:sp modelId="{5BE723A1-0A4C-411D-ACC7-334964C3B4A6}">
      <dsp:nvSpPr>
        <dsp:cNvPr id="0" name=""/>
        <dsp:cNvSpPr/>
      </dsp:nvSpPr>
      <dsp:spPr>
        <a:xfrm rot="20520000">
          <a:off x="1110283" y="882732"/>
          <a:ext cx="151206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151206" y="2568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182106" y="904633"/>
        <a:ext cx="7560" cy="7560"/>
      </dsp:txXfrm>
    </dsp:sp>
    <dsp:sp modelId="{AA078A0F-B9DF-467F-A122-5C6C6601F154}">
      <dsp:nvSpPr>
        <dsp:cNvPr id="0" name=""/>
        <dsp:cNvSpPr/>
      </dsp:nvSpPr>
      <dsp:spPr>
        <a:xfrm>
          <a:off x="1245552" y="557766"/>
          <a:ext cx="500047" cy="500047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>
            <a:noFill/>
          </a:endParaRPr>
        </a:p>
      </dsp:txBody>
      <dsp:txXfrm>
        <a:off x="1318782" y="630996"/>
        <a:ext cx="353587" cy="353587"/>
      </dsp:txXfrm>
    </dsp:sp>
    <dsp:sp modelId="{55715D6B-7CAA-4749-B91F-5C8E7B500BB4}">
      <dsp:nvSpPr>
        <dsp:cNvPr id="0" name=""/>
        <dsp:cNvSpPr/>
      </dsp:nvSpPr>
      <dsp:spPr>
        <a:xfrm rot="3240000">
          <a:off x="991992" y="1246793"/>
          <a:ext cx="151206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151206" y="2568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063815" y="1268695"/>
        <a:ext cx="7560" cy="7560"/>
      </dsp:txXfrm>
    </dsp:sp>
    <dsp:sp modelId="{DF06C06B-3CA1-4A7D-8A33-2A337A923FE3}">
      <dsp:nvSpPr>
        <dsp:cNvPr id="0" name=""/>
        <dsp:cNvSpPr/>
      </dsp:nvSpPr>
      <dsp:spPr>
        <a:xfrm>
          <a:off x="1008970" y="1285889"/>
          <a:ext cx="500047" cy="50004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>
            <a:noFill/>
          </a:endParaRPr>
        </a:p>
      </dsp:txBody>
      <dsp:txXfrm>
        <a:off x="1082200" y="1359119"/>
        <a:ext cx="353587" cy="353587"/>
      </dsp:txXfrm>
    </dsp:sp>
    <dsp:sp modelId="{EB8C2A34-5100-4F49-AA00-3694BA5E6BA6}">
      <dsp:nvSpPr>
        <dsp:cNvPr id="0" name=""/>
        <dsp:cNvSpPr/>
      </dsp:nvSpPr>
      <dsp:spPr>
        <a:xfrm rot="7560000">
          <a:off x="609195" y="1246793"/>
          <a:ext cx="151206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151206" y="2568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681018" y="1268695"/>
        <a:ext cx="7560" cy="7560"/>
      </dsp:txXfrm>
    </dsp:sp>
    <dsp:sp modelId="{88AE670A-92BC-4CD8-9E71-A0D9057598B3}">
      <dsp:nvSpPr>
        <dsp:cNvPr id="0" name=""/>
        <dsp:cNvSpPr/>
      </dsp:nvSpPr>
      <dsp:spPr>
        <a:xfrm>
          <a:off x="243376" y="1285889"/>
          <a:ext cx="500047" cy="50004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>
            <a:noFill/>
          </a:endParaRPr>
        </a:p>
      </dsp:txBody>
      <dsp:txXfrm>
        <a:off x="316606" y="1359119"/>
        <a:ext cx="353587" cy="353587"/>
      </dsp:txXfrm>
    </dsp:sp>
    <dsp:sp modelId="{5DF4E741-CD20-404F-B9B7-9168B0BAA1C1}">
      <dsp:nvSpPr>
        <dsp:cNvPr id="0" name=""/>
        <dsp:cNvSpPr/>
      </dsp:nvSpPr>
      <dsp:spPr>
        <a:xfrm rot="11880000">
          <a:off x="490904" y="882732"/>
          <a:ext cx="151206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151206" y="2568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562727" y="904633"/>
        <a:ext cx="7560" cy="7560"/>
      </dsp:txXfrm>
    </dsp:sp>
    <dsp:sp modelId="{8E91EFC4-41AA-47D1-A78B-D2259950175C}">
      <dsp:nvSpPr>
        <dsp:cNvPr id="0" name=""/>
        <dsp:cNvSpPr/>
      </dsp:nvSpPr>
      <dsp:spPr>
        <a:xfrm>
          <a:off x="6794" y="557766"/>
          <a:ext cx="500047" cy="50004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80024" y="630996"/>
        <a:ext cx="353587" cy="353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1C359-7773-4201-920D-51E18E310A78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0AAB3-51E7-4BE7-A0D2-B5C056976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03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41E8258-F4E8-48C7-B460-DBD38CDAA9FE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DC664C6-D3A0-4A91-A4E8-422CFBD46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62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9923256B-9667-42E7-AEA2-1E212F0FF5A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70864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3256B-9667-42E7-AEA2-1E212F0FF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661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3256B-9667-42E7-AEA2-1E212F0FF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24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3256B-9667-42E7-AEA2-1E212F0FF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976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9923256B-9667-42E7-AEA2-1E212F0FF5A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6343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9923256B-9667-42E7-AEA2-1E212F0FF5A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99987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9923256B-9667-42E7-AEA2-1E212F0FF5A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24317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3256B-9667-42E7-AEA2-1E212F0FF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821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3256B-9667-42E7-AEA2-1E212F0FF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23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3256B-9667-42E7-AEA2-1E212F0FF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0959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3256B-9667-42E7-AEA2-1E212F0FF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00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664C6-D3A0-4A91-A4E8-422CFBD468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39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3256B-9667-42E7-AEA2-1E212F0FF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2965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3256B-9667-42E7-AEA2-1E212F0FF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6657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3256B-9667-42E7-AEA2-1E212F0FF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0085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3256B-9667-42E7-AEA2-1E212F0FF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926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3256B-9667-42E7-AEA2-1E212F0FF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621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83C34C2B-4065-4588-B685-74FE8A829E4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37508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3256B-9667-42E7-AEA2-1E212F0FF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853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9923256B-9667-42E7-AEA2-1E212F0FF5A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01267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9923256B-9667-42E7-AEA2-1E212F0FF5A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07766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9923256B-9667-42E7-AEA2-1E212F0FF5A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8471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9923256B-9667-42E7-AEA2-1E212F0FF5A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3216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9923256B-9667-42E7-AEA2-1E212F0FF5A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19557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4144-4081-43A4-AD04-80BF85942B5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90F-4DC4-451B-BCA3-DCA997B8E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1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4144-4081-43A4-AD04-80BF85942B5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90F-4DC4-451B-BCA3-DCA997B8E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5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4144-4081-43A4-AD04-80BF85942B5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90F-4DC4-451B-BCA3-DCA997B8E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23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4566B2-483F-4D17-A6A9-278F7E1B7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D73FF87-4ADA-4F6A-8333-42E8F157AE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E2143F-4CD1-4590-BB57-CA7DA8178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2427-762D-4784-8A51-CDD732F04E09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5DCA4E-05CC-4A24-9B75-7D7D5FD9F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ECECF7-D5C1-4F1A-87AC-B71BECAC0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7D16C-BACE-42E4-AABF-B66FC03BD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45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179248-E1AD-4064-9C90-E5612DEDC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56D1FC-3A5F-4FB4-AB34-53AEAC3AA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0CF484-2979-4032-8D0D-10353E827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2427-762D-4784-8A51-CDD732F04E09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D67C7C-C8E1-42BF-8B92-A31E88CAF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60CB59-3101-4F3B-B82B-20A23FED2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7D16C-BACE-42E4-AABF-B66FC03BD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60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F45362-AC91-4681-8944-30FEEEDC4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04A192-0E91-4F41-BD09-1D4FCBD07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194D7A-C3A2-4834-95D3-6653014A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2427-762D-4784-8A51-CDD732F04E09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A9F5F3-361D-4B94-B5CD-932F3F6C4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985D05-5555-4423-85EB-7C06D7D7D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7D16C-BACE-42E4-AABF-B66FC03BD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13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3161FC-1C1E-4890-9A89-C600B2668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F08FC7-3539-4136-AC2A-B2952DFBF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F2C2F3-6A13-4763-B253-6019D5BC1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E13E1F-3D1F-4EC0-A19A-0E65E5045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2427-762D-4784-8A51-CDD732F04E09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DDC25B-75CD-4EF0-B1AB-D0715BD95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C8C18C4-2B40-4B19-AA3F-0E079165B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7D16C-BACE-42E4-AABF-B66FC03BD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76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EFAE8D-1DEB-4626-A104-10D8E2650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8BBFF3-B3B8-4077-946D-7EE2E6E27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28D16C-6AE7-440F-9A87-55E4CA29D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0D8A88-923E-4B24-B188-56891DB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9307A5E-3118-46EE-8531-83272BAE61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2054AC2-9FDC-412F-B3EB-03A558855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2427-762D-4784-8A51-CDD732F04E09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D1C42CC-31B0-4182-B622-E3119F544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7FF20F-B7CA-46EC-9DD0-0056D7BB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7D16C-BACE-42E4-AABF-B66FC03BD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35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958E9A-BE90-47B1-A174-019CCEE2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82D0955-04EA-4D5F-BE45-0B8EF8045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2427-762D-4784-8A51-CDD732F04E09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0784B25-DC14-438E-9C99-0C7427BF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DEDAD95-29D2-40AA-A415-FED419D5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7D16C-BACE-42E4-AABF-B66FC03BD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01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0B7E40-F94A-4EA5-97D5-CB6188CAE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2427-762D-4784-8A51-CDD732F04E09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11AAD5-429E-44E1-BDCA-66EBA25AE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C9247CD-AD04-42AA-8D0E-E3D9B610C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7D16C-BACE-42E4-AABF-B66FC03BD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93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AFDFC4-B56B-45A9-A201-EAF93012B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DBBD54-76E0-4AF7-A154-DFFCBF1BC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B69F38-C4AB-4A5D-94D3-71D959441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D7E88C1-7DDF-4E69-9C2E-4AD2B1AB5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2427-762D-4784-8A51-CDD732F04E09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3B4671E-EB38-4524-BD3E-4F11F4F16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7F8288-210E-4FCE-B565-3CA7AB36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7D16C-BACE-42E4-AABF-B66FC03BD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90F-4DC4-451B-BCA3-DCA997B8EC2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CB5BF5-FEA6-4D61-A122-8D28F54637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44044" y="2387501"/>
            <a:ext cx="3200400" cy="3182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69DEAB-6F09-43E2-A9CC-57149E1683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616"/>
            <a:ext cx="2801389" cy="692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0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7E64FB-FC34-4F10-A59D-A8A528B1A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D186F62-78E2-42EC-93E3-3437846B59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071793C-2C09-4C96-9B47-F3DD289F78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E63767E-D9FC-40E5-BE49-8F29EF614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2427-762D-4784-8A51-CDD732F04E09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67E0CB-1BD0-4761-B404-51CC3BBC6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4DA47D-FAEA-4CE4-B45D-46CEC034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7D16C-BACE-42E4-AABF-B66FC03BD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97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00768C-BFFA-420B-AA13-9633CBB69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E0D813D-D841-4EAA-AE33-94F057527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439AAA-011C-44EB-A166-3D9FB1700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2427-762D-4784-8A51-CDD732F04E09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E6D6F7-D9EF-46E0-8400-A8AB7D8E2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970619-DD44-4362-AB3D-B2A19B998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7D16C-BACE-42E4-AABF-B66FC03BD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1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BC49A87-62D3-4D6D-BFEA-1A4764A3FB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D54AF2D-5BAA-43F1-9078-749AE227A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86E496-3DF6-4C9A-8B27-547A0FE5F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2427-762D-4784-8A51-CDD732F04E09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4C6331-ECE2-4F16-BC50-ADB025057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93EFC4-C6FD-41AE-BA2B-6804E1FB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7D16C-BACE-42E4-AABF-B66FC03BD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63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90F-4DC4-451B-BCA3-DCA997B8EC2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CB5BF5-FEA6-4D61-A122-8D28F54637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44044" y="2387501"/>
            <a:ext cx="3200400" cy="318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D9BF8EB-2ED9-4AD5-88B8-7C3BC97F26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076"/>
            <a:ext cx="2793076" cy="690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46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4144-4081-43A4-AD04-80BF85942B5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90F-4DC4-451B-BCA3-DCA997B8E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9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4144-4081-43A4-AD04-80BF85942B5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90F-4DC4-451B-BCA3-DCA997B8E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76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4144-4081-43A4-AD04-80BF85942B5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90F-4DC4-451B-BCA3-DCA997B8E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3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4144-4081-43A4-AD04-80BF85942B5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90F-4DC4-451B-BCA3-DCA997B8E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17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4144-4081-43A4-AD04-80BF85942B5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90F-4DC4-451B-BCA3-DCA997B8E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10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4144-4081-43A4-AD04-80BF85942B5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90F-4DC4-451B-BCA3-DCA997B8E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87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4144-4081-43A4-AD04-80BF85942B5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90F-4DC4-451B-BCA3-DCA997B8E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87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F4144-4081-43A4-AD04-80BF85942B5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C390F-4DC4-451B-BCA3-DCA997B8E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2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3C34899-B905-4D20-B6DD-742C47473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7CC4A9-7872-4DE9-B248-DCEE3EA29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D7A44C-F448-484E-9FE7-67642C342A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B2427-762D-4784-8A51-CDD732F04E09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FC18D3-3FC0-41D7-9AFE-06F1BFA2F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7FB531-D722-4675-9A58-EB521EDAE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7D16C-BACE-42E4-AABF-B66FC03BD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0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1FCEB2-F1C3-46A5-9C7B-426371B5A54B}"/>
              </a:ext>
            </a:extLst>
          </p:cNvPr>
          <p:cNvSpPr txBox="1">
            <a:spLocks/>
          </p:cNvSpPr>
          <p:nvPr/>
        </p:nvSpPr>
        <p:spPr>
          <a:xfrm>
            <a:off x="3033497" y="98772"/>
            <a:ext cx="8615708" cy="732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National Science Foundation Update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0297702-E81F-4A0F-BE7F-BF313E1168B6}"/>
              </a:ext>
            </a:extLst>
          </p:cNvPr>
          <p:cNvSpPr txBox="1">
            <a:spLocks/>
          </p:cNvSpPr>
          <p:nvPr/>
        </p:nvSpPr>
        <p:spPr>
          <a:xfrm>
            <a:off x="3268719" y="5847332"/>
            <a:ext cx="7735612" cy="732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Jim Lewis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 Light" panose="020F0302020204030204"/>
              </a:rPr>
              <a:t>Acting Assistant Director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Education and Human Resources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5DF102-9471-4425-9A34-A86AEDAB25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9"/>
          <a:stretch/>
        </p:blipFill>
        <p:spPr>
          <a:xfrm>
            <a:off x="3730350" y="939475"/>
            <a:ext cx="7067086" cy="491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7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2FEC25D7-A9D5-45A9-B458-862EB30E6359}"/>
              </a:ext>
            </a:extLst>
          </p:cNvPr>
          <p:cNvSpPr txBox="1">
            <a:spLocks/>
          </p:cNvSpPr>
          <p:nvPr/>
        </p:nvSpPr>
        <p:spPr>
          <a:xfrm>
            <a:off x="4220073" y="718862"/>
            <a:ext cx="6341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Big Ideas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FEBA35-4494-448E-98E3-4EA9EE6C8531}"/>
              </a:ext>
            </a:extLst>
          </p:cNvPr>
          <p:cNvSpPr txBox="1"/>
          <p:nvPr/>
        </p:nvSpPr>
        <p:spPr>
          <a:xfrm>
            <a:off x="2973314" y="6440251"/>
            <a:ext cx="8835318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Science Foundation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D00A672-3460-4021-9C51-072DE7A96260}"/>
              </a:ext>
            </a:extLst>
          </p:cNvPr>
          <p:cNvSpPr txBox="1">
            <a:spLocks/>
          </p:cNvSpPr>
          <p:nvPr/>
        </p:nvSpPr>
        <p:spPr>
          <a:xfrm>
            <a:off x="4876423" y="1788876"/>
            <a:ext cx="5685450" cy="1137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Harnessing Data for 21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Century Science and Engineering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BFE48A-15A8-4306-8EE1-6EAB5E7D93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110"/>
          <a:stretch/>
        </p:blipFill>
        <p:spPr>
          <a:xfrm>
            <a:off x="2973314" y="1788876"/>
            <a:ext cx="1705874" cy="130727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E808157C-A6D9-4B42-9F8D-6AD35963DD40}"/>
              </a:ext>
            </a:extLst>
          </p:cNvPr>
          <p:cNvSpPr txBox="1">
            <a:spLocks/>
          </p:cNvSpPr>
          <p:nvPr/>
        </p:nvSpPr>
        <p:spPr>
          <a:xfrm>
            <a:off x="4876422" y="3264547"/>
            <a:ext cx="4480519" cy="9292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Understanding the Rules of Life: Predicting Phenotype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3A09EB8-9158-4F70-A828-51119AC755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1" b="1984"/>
          <a:stretch/>
        </p:blipFill>
        <p:spPr>
          <a:xfrm>
            <a:off x="2973314" y="3242330"/>
            <a:ext cx="1715144" cy="127227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7E975D4-28B6-4A80-A451-A598FCCA98AA}"/>
              </a:ext>
            </a:extLst>
          </p:cNvPr>
          <p:cNvSpPr txBox="1">
            <a:spLocks/>
          </p:cNvSpPr>
          <p:nvPr/>
        </p:nvSpPr>
        <p:spPr>
          <a:xfrm>
            <a:off x="4876421" y="4659515"/>
            <a:ext cx="4793671" cy="649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Quantum Leap: Leading the Next Quantum Revolution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776C106-FE29-40D1-968D-B11CFBC70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314" y="4685836"/>
            <a:ext cx="1672640" cy="124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71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274A0D4-20CD-4FF6-93C9-15B2D3A62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313" y="3296276"/>
            <a:ext cx="1491381" cy="12559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5DC514-D6F6-4E3C-ABFF-E0A7C0B43B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19230"/>
          <a:stretch/>
        </p:blipFill>
        <p:spPr>
          <a:xfrm>
            <a:off x="2973316" y="4684198"/>
            <a:ext cx="2788657" cy="12431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2FEC25D7-A9D5-45A9-B458-862EB30E6359}"/>
              </a:ext>
            </a:extLst>
          </p:cNvPr>
          <p:cNvSpPr txBox="1">
            <a:spLocks/>
          </p:cNvSpPr>
          <p:nvPr/>
        </p:nvSpPr>
        <p:spPr>
          <a:xfrm>
            <a:off x="4220073" y="718862"/>
            <a:ext cx="6341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Big Ideas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FEBA35-4494-448E-98E3-4EA9EE6C8531}"/>
              </a:ext>
            </a:extLst>
          </p:cNvPr>
          <p:cNvSpPr txBox="1"/>
          <p:nvPr/>
        </p:nvSpPr>
        <p:spPr>
          <a:xfrm>
            <a:off x="2973314" y="6440251"/>
            <a:ext cx="8835318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Science Foundation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D00A672-3460-4021-9C51-072DE7A96260}"/>
              </a:ext>
            </a:extLst>
          </p:cNvPr>
          <p:cNvSpPr txBox="1">
            <a:spLocks/>
          </p:cNvSpPr>
          <p:nvPr/>
        </p:nvSpPr>
        <p:spPr>
          <a:xfrm>
            <a:off x="4876423" y="1788876"/>
            <a:ext cx="5685450" cy="1137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Future of Work at the Human-Technology Frontier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808157C-A6D9-4B42-9F8D-6AD35963DD40}"/>
              </a:ext>
            </a:extLst>
          </p:cNvPr>
          <p:cNvSpPr txBox="1">
            <a:spLocks/>
          </p:cNvSpPr>
          <p:nvPr/>
        </p:nvSpPr>
        <p:spPr>
          <a:xfrm>
            <a:off x="4876422" y="3329195"/>
            <a:ext cx="4480519" cy="9292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Navigating the New Arctic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7E975D4-28B6-4A80-A451-A598FCCA98AA}"/>
              </a:ext>
            </a:extLst>
          </p:cNvPr>
          <p:cNvSpPr txBox="1">
            <a:spLocks/>
          </p:cNvSpPr>
          <p:nvPr/>
        </p:nvSpPr>
        <p:spPr>
          <a:xfrm>
            <a:off x="7932007" y="4706667"/>
            <a:ext cx="4259993" cy="649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Windows on the Universe: The Era of Multi-Messenger Astrophysics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80F55C9-B999-4518-9C8B-D18F9968D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314" y="1677232"/>
            <a:ext cx="1491380" cy="14794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054E8C2-65EA-44B6-B653-AD5279EDD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069" y="4684198"/>
            <a:ext cx="1928119" cy="124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87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3262209-193A-4EB3-BF43-A7F6AA5894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" b="1565"/>
          <a:stretch/>
        </p:blipFill>
        <p:spPr>
          <a:xfrm>
            <a:off x="2981320" y="1847274"/>
            <a:ext cx="1690888" cy="133655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2FEC25D7-A9D5-45A9-B458-862EB30E6359}"/>
              </a:ext>
            </a:extLst>
          </p:cNvPr>
          <p:cNvSpPr txBox="1">
            <a:spLocks/>
          </p:cNvSpPr>
          <p:nvPr/>
        </p:nvSpPr>
        <p:spPr>
          <a:xfrm>
            <a:off x="2882220" y="436244"/>
            <a:ext cx="901750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Big Ideas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prstClr val="black"/>
                </a:solidFill>
                <a:latin typeface="Calibri Light" panose="020F0302020204030204"/>
              </a:rPr>
              <a:t>Process Ideas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FEBA35-4494-448E-98E3-4EA9EE6C8531}"/>
              </a:ext>
            </a:extLst>
          </p:cNvPr>
          <p:cNvSpPr txBox="1"/>
          <p:nvPr/>
        </p:nvSpPr>
        <p:spPr>
          <a:xfrm>
            <a:off x="2973314" y="6440251"/>
            <a:ext cx="8835318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Science Foundation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D00A672-3460-4021-9C51-072DE7A96260}"/>
              </a:ext>
            </a:extLst>
          </p:cNvPr>
          <p:cNvSpPr txBox="1">
            <a:spLocks/>
          </p:cNvSpPr>
          <p:nvPr/>
        </p:nvSpPr>
        <p:spPr>
          <a:xfrm>
            <a:off x="4876423" y="1947023"/>
            <a:ext cx="5685450" cy="1137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Growing Convergent Research at NSF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90A07B-2A45-458D-BF00-71F2981E8E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272"/>
          <a:stretch/>
        </p:blipFill>
        <p:spPr>
          <a:xfrm>
            <a:off x="2998366" y="3296563"/>
            <a:ext cx="1673842" cy="142575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F721AB51-1BB8-4165-B8A2-A8AEE152AE84}"/>
              </a:ext>
            </a:extLst>
          </p:cNvPr>
          <p:cNvSpPr txBox="1">
            <a:spLocks/>
          </p:cNvSpPr>
          <p:nvPr/>
        </p:nvSpPr>
        <p:spPr>
          <a:xfrm>
            <a:off x="4876423" y="3369199"/>
            <a:ext cx="5685450" cy="1137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Mid-Scale Research Infrastructure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D8A2BF-7A49-4BEB-BDD2-B67768FF2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8366" y="4879824"/>
            <a:ext cx="1698894" cy="149059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DFCE492-EC59-4D44-BD0B-B55D3FEB5568}"/>
              </a:ext>
            </a:extLst>
          </p:cNvPr>
          <p:cNvSpPr txBox="1">
            <a:spLocks/>
          </p:cNvSpPr>
          <p:nvPr/>
        </p:nvSpPr>
        <p:spPr>
          <a:xfrm>
            <a:off x="4876423" y="5007434"/>
            <a:ext cx="5685450" cy="1137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NSF 2026: Seeding Innovation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13394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D3FC630-5085-488C-9CBF-FD1E75E2E8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" t="12778"/>
          <a:stretch/>
        </p:blipFill>
        <p:spPr>
          <a:xfrm>
            <a:off x="2803462" y="1019946"/>
            <a:ext cx="9388538" cy="461962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20413B2-D81C-4346-ADFC-BC2D2A3052CD}"/>
              </a:ext>
            </a:extLst>
          </p:cNvPr>
          <p:cNvSpPr txBox="1">
            <a:spLocks/>
          </p:cNvSpPr>
          <p:nvPr/>
        </p:nvSpPr>
        <p:spPr>
          <a:xfrm>
            <a:off x="5800303" y="5309418"/>
            <a:ext cx="6391697" cy="1548581"/>
          </a:xfrm>
          <a:prstGeom prst="rect">
            <a:avLst/>
          </a:prstGeom>
          <a:solidFill>
            <a:srgbClr val="014871"/>
          </a:solidFill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67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Launch Pilots Funded</a:t>
            </a:r>
          </a:p>
        </p:txBody>
      </p:sp>
      <p:pic>
        <p:nvPicPr>
          <p:cNvPr id="9" name="Picture 8" descr="INCLUDES_v04.jpg">
            <a:extLst>
              <a:ext uri="{FF2B5EF4-FFF2-40B4-BE49-F238E27FC236}">
                <a16:creationId xmlns:a16="http://schemas.microsoft.com/office/drawing/2014/main" xmlns="" id="{0FD891C3-0E4B-4121-9167-B49DF406B1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9" b="7253"/>
          <a:stretch/>
        </p:blipFill>
        <p:spPr>
          <a:xfrm>
            <a:off x="2803462" y="5309418"/>
            <a:ext cx="3145054" cy="154858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7EFB37C-DA5E-4E8C-AF55-024EF8341EB1}"/>
              </a:ext>
            </a:extLst>
          </p:cNvPr>
          <p:cNvSpPr txBox="1">
            <a:spLocks/>
          </p:cNvSpPr>
          <p:nvPr/>
        </p:nvSpPr>
        <p:spPr>
          <a:xfrm>
            <a:off x="3493199" y="297748"/>
            <a:ext cx="7696304" cy="732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NSF INCLUDES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66353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805E36CC-8578-4589-94C9-9391B1256DC4}"/>
              </a:ext>
            </a:extLst>
          </p:cNvPr>
          <p:cNvGrpSpPr/>
          <p:nvPr/>
        </p:nvGrpSpPr>
        <p:grpSpPr>
          <a:xfrm>
            <a:off x="2459212" y="1892786"/>
            <a:ext cx="9769761" cy="4844639"/>
            <a:chOff x="-47669" y="416197"/>
            <a:chExt cx="12128989" cy="651018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39A18628-A661-459C-969E-41A9018EF464}"/>
                </a:ext>
              </a:extLst>
            </p:cNvPr>
            <p:cNvSpPr txBox="1"/>
            <p:nvPr/>
          </p:nvSpPr>
          <p:spPr>
            <a:xfrm>
              <a:off x="-47669" y="6540270"/>
              <a:ext cx="11787905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1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Note</a:t>
              </a: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Some projects have goals and objectives that fall into more than one category.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DC441395-5C43-4C5D-9D09-F40AC1162915}"/>
                </a:ext>
              </a:extLst>
            </p:cNvPr>
            <p:cNvSpPr/>
            <p:nvPr/>
          </p:nvSpPr>
          <p:spPr>
            <a:xfrm>
              <a:off x="8719893" y="2601052"/>
              <a:ext cx="1554480" cy="3931920"/>
            </a:xfrm>
            <a:prstGeom prst="rect">
              <a:avLst/>
            </a:prstGeom>
            <a:solidFill>
              <a:srgbClr val="2A5C8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519740B7-C13A-4DCA-9118-DD8613FEFA22}"/>
                </a:ext>
              </a:extLst>
            </p:cNvPr>
            <p:cNvSpPr/>
            <p:nvPr/>
          </p:nvSpPr>
          <p:spPr>
            <a:xfrm>
              <a:off x="5299697" y="3707870"/>
              <a:ext cx="1554480" cy="2834640"/>
            </a:xfrm>
            <a:prstGeom prst="rect">
              <a:avLst/>
            </a:prstGeom>
            <a:solidFill>
              <a:srgbClr val="2A5C8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0ABEBDBD-7EB1-4782-B017-9A67454139FB}"/>
                </a:ext>
              </a:extLst>
            </p:cNvPr>
            <p:cNvSpPr/>
            <p:nvPr/>
          </p:nvSpPr>
          <p:spPr>
            <a:xfrm>
              <a:off x="3612481" y="3891119"/>
              <a:ext cx="1554480" cy="2651760"/>
            </a:xfrm>
            <a:prstGeom prst="rect">
              <a:avLst/>
            </a:prstGeom>
            <a:solidFill>
              <a:srgbClr val="2A5C8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35D9E564-E016-426B-A673-3CE93D860F19}"/>
                </a:ext>
              </a:extLst>
            </p:cNvPr>
            <p:cNvSpPr/>
            <p:nvPr/>
          </p:nvSpPr>
          <p:spPr>
            <a:xfrm>
              <a:off x="7008523" y="3515424"/>
              <a:ext cx="1554480" cy="3017520"/>
            </a:xfrm>
            <a:prstGeom prst="rect">
              <a:avLst/>
            </a:prstGeom>
            <a:solidFill>
              <a:srgbClr val="2A5C8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A3ED2D07-C4F9-4AFC-BD0D-E5140B260B00}"/>
                </a:ext>
              </a:extLst>
            </p:cNvPr>
            <p:cNvSpPr/>
            <p:nvPr/>
          </p:nvSpPr>
          <p:spPr>
            <a:xfrm>
              <a:off x="10445496" y="955131"/>
              <a:ext cx="1554480" cy="5577840"/>
            </a:xfrm>
            <a:prstGeom prst="rect">
              <a:avLst/>
            </a:prstGeom>
            <a:solidFill>
              <a:srgbClr val="2A5C8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51EBB3F-527A-4425-9017-DEA98E407B4C}"/>
                </a:ext>
              </a:extLst>
            </p:cNvPr>
            <p:cNvSpPr txBox="1"/>
            <p:nvPr/>
          </p:nvSpPr>
          <p:spPr>
            <a:xfrm>
              <a:off x="10379781" y="965496"/>
              <a:ext cx="1649276" cy="3101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provide STEM engagement for students and communities to promote STEM studies and careers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62F625EB-E7DF-4459-AE6C-98245169883E}"/>
                </a:ext>
              </a:extLst>
            </p:cNvPr>
            <p:cNvSpPr txBox="1"/>
            <p:nvPr/>
          </p:nvSpPr>
          <p:spPr>
            <a:xfrm>
              <a:off x="7002393" y="3526753"/>
              <a:ext cx="1560610" cy="1116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strengthen institutional capacity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B3B4EA5D-2631-461C-8CDA-BE2B48289999}"/>
                </a:ext>
              </a:extLst>
            </p:cNvPr>
            <p:cNvSpPr/>
            <p:nvPr/>
          </p:nvSpPr>
          <p:spPr>
            <a:xfrm>
              <a:off x="1917545" y="4435794"/>
              <a:ext cx="1554480" cy="2103120"/>
            </a:xfrm>
            <a:prstGeom prst="rect">
              <a:avLst/>
            </a:prstGeom>
            <a:solidFill>
              <a:srgbClr val="2A5C8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557E4EC0-8C62-4C53-BFE7-75FAD828FE3D}"/>
                </a:ext>
              </a:extLst>
            </p:cNvPr>
            <p:cNvSpPr txBox="1"/>
            <p:nvPr/>
          </p:nvSpPr>
          <p:spPr>
            <a:xfrm>
              <a:off x="1944787" y="5773417"/>
              <a:ext cx="15029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6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7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projects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C268E7ED-B9AC-4210-ACC5-B0500E2231E6}"/>
                </a:ext>
              </a:extLst>
            </p:cNvPr>
            <p:cNvSpPr txBox="1"/>
            <p:nvPr/>
          </p:nvSpPr>
          <p:spPr>
            <a:xfrm>
              <a:off x="1866799" y="4408128"/>
              <a:ext cx="1605226" cy="1778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address career needs of STEM professionals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DDCC14D8-BA97-4A39-A83F-4039D7BA7CC0}"/>
                </a:ext>
              </a:extLst>
            </p:cNvPr>
            <p:cNvSpPr/>
            <p:nvPr/>
          </p:nvSpPr>
          <p:spPr>
            <a:xfrm>
              <a:off x="370140" y="4615614"/>
              <a:ext cx="1404154" cy="1920241"/>
            </a:xfrm>
            <a:prstGeom prst="rect">
              <a:avLst/>
            </a:prstGeom>
            <a:solidFill>
              <a:srgbClr val="2A5C8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A838CB35-E124-45D3-882B-7F7D8CCE8776}"/>
                </a:ext>
              </a:extLst>
            </p:cNvPr>
            <p:cNvSpPr txBox="1"/>
            <p:nvPr/>
          </p:nvSpPr>
          <p:spPr>
            <a:xfrm>
              <a:off x="274610" y="4520968"/>
              <a:ext cx="1608671" cy="1447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expand access to quality STEM education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6CEC2D7D-2F51-4974-A012-E72F8A9727A3}"/>
                </a:ext>
              </a:extLst>
            </p:cNvPr>
            <p:cNvSpPr txBox="1"/>
            <p:nvPr/>
          </p:nvSpPr>
          <p:spPr>
            <a:xfrm>
              <a:off x="297729" y="5773417"/>
              <a:ext cx="15545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5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7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projects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583F579C-27FD-4110-B9CC-31AA27D19DAD}"/>
                </a:ext>
              </a:extLst>
            </p:cNvPr>
            <p:cNvSpPr txBox="1"/>
            <p:nvPr/>
          </p:nvSpPr>
          <p:spPr>
            <a:xfrm>
              <a:off x="3591927" y="3886461"/>
              <a:ext cx="1575033" cy="1116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prepare STEM educators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D096E34B-0E03-49B0-BA62-868222C06904}"/>
                </a:ext>
              </a:extLst>
            </p:cNvPr>
            <p:cNvSpPr txBox="1"/>
            <p:nvPr/>
          </p:nvSpPr>
          <p:spPr>
            <a:xfrm>
              <a:off x="5287085" y="3710732"/>
              <a:ext cx="1560379" cy="2109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address students’ STEM identity, attitudes, motivation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08F1F7AC-4ED7-4C40-8FF9-B69C227180DF}"/>
                </a:ext>
              </a:extLst>
            </p:cNvPr>
            <p:cNvSpPr txBox="1"/>
            <p:nvPr/>
          </p:nvSpPr>
          <p:spPr>
            <a:xfrm>
              <a:off x="8589050" y="2618924"/>
              <a:ext cx="1831280" cy="2109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enhance support systems for undergraduate and graduate STEM students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C2A814A6-DBBB-4C4A-99C4-55D36CF9C972}"/>
                </a:ext>
              </a:extLst>
            </p:cNvPr>
            <p:cNvSpPr txBox="1"/>
            <p:nvPr/>
          </p:nvSpPr>
          <p:spPr>
            <a:xfrm>
              <a:off x="7001586" y="5764878"/>
              <a:ext cx="15523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11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7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projects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8FC663AC-7F8D-4275-ACD8-31457A45016A}"/>
                </a:ext>
              </a:extLst>
            </p:cNvPr>
            <p:cNvSpPr txBox="1"/>
            <p:nvPr/>
          </p:nvSpPr>
          <p:spPr>
            <a:xfrm>
              <a:off x="3630310" y="5766705"/>
              <a:ext cx="1527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9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7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projects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F2D080E2-CA22-43D8-A7D3-C4D21918C212}"/>
                </a:ext>
              </a:extLst>
            </p:cNvPr>
            <p:cNvSpPr txBox="1"/>
            <p:nvPr/>
          </p:nvSpPr>
          <p:spPr>
            <a:xfrm>
              <a:off x="5303863" y="5773417"/>
              <a:ext cx="15406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7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projects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28B359BC-ACF1-42FB-8D60-D9E2A3E26460}"/>
                </a:ext>
              </a:extLst>
            </p:cNvPr>
            <p:cNvSpPr txBox="1"/>
            <p:nvPr/>
          </p:nvSpPr>
          <p:spPr>
            <a:xfrm>
              <a:off x="8728439" y="5753845"/>
              <a:ext cx="15373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20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7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projects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4D9C9ABD-DB18-4B20-80FB-30B83D8CC4FE}"/>
                </a:ext>
              </a:extLst>
            </p:cNvPr>
            <p:cNvSpPr txBox="1"/>
            <p:nvPr/>
          </p:nvSpPr>
          <p:spPr>
            <a:xfrm>
              <a:off x="10463916" y="5761639"/>
              <a:ext cx="15276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39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7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projects</a:t>
              </a:r>
            </a:p>
          </p:txBody>
        </p:sp>
        <p:pic>
          <p:nvPicPr>
            <p:cNvPr id="60" name="Picture 2" descr="Open Door Image">
              <a:extLst>
                <a:ext uri="{FF2B5EF4-FFF2-40B4-BE49-F238E27FC236}">
                  <a16:creationId xmlns:a16="http://schemas.microsoft.com/office/drawing/2014/main" xmlns="" id="{ABE20BAA-73BC-418A-9DCF-1440C61A2A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77" y="3854223"/>
              <a:ext cx="584664" cy="64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4" descr="Bridge Icon Clip Art">
              <a:extLst>
                <a:ext uri="{FF2B5EF4-FFF2-40B4-BE49-F238E27FC236}">
                  <a16:creationId xmlns:a16="http://schemas.microsoft.com/office/drawing/2014/main" xmlns="" id="{2B2D7151-6400-48C1-B426-29E6C00E26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624" y="2212029"/>
              <a:ext cx="651018" cy="335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8" descr="Institution Icon Clip Art">
              <a:extLst>
                <a:ext uri="{FF2B5EF4-FFF2-40B4-BE49-F238E27FC236}">
                  <a16:creationId xmlns:a16="http://schemas.microsoft.com/office/drawing/2014/main" xmlns="" id="{7608D3BA-1F04-4229-8AE2-C897E7D67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7834" y="2841452"/>
              <a:ext cx="757516" cy="662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0" descr="Teacher Pointing At Board Outline Clip Art">
              <a:extLst>
                <a:ext uri="{FF2B5EF4-FFF2-40B4-BE49-F238E27FC236}">
                  <a16:creationId xmlns:a16="http://schemas.microsoft.com/office/drawing/2014/main" xmlns="" id="{AF9EF0FB-72FC-41E2-A5C1-4896BA04A8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327" y="3290867"/>
              <a:ext cx="616234" cy="549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2" descr="People Holding Hands Around The World Clip Art">
              <a:extLst>
                <a:ext uri="{FF2B5EF4-FFF2-40B4-BE49-F238E27FC236}">
                  <a16:creationId xmlns:a16="http://schemas.microsoft.com/office/drawing/2014/main" xmlns="" id="{C8C6CD9B-3538-42BA-AAB0-8EE4A2A379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183" y="3702375"/>
              <a:ext cx="649525" cy="649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16" descr="Gears Motion Motor Engine 3 Clip Art">
              <a:extLst>
                <a:ext uri="{FF2B5EF4-FFF2-40B4-BE49-F238E27FC236}">
                  <a16:creationId xmlns:a16="http://schemas.microsoft.com/office/drawing/2014/main" xmlns="" id="{D2D8B122-44F0-4952-A9D9-D6D10A5E11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7893" y="416197"/>
              <a:ext cx="575184" cy="494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6D79ECBC-D084-403C-AC3B-F546CF0A170D}"/>
                </a:ext>
              </a:extLst>
            </p:cNvPr>
            <p:cNvGrpSpPr/>
            <p:nvPr/>
          </p:nvGrpSpPr>
          <p:grpSpPr>
            <a:xfrm>
              <a:off x="5781710" y="3035027"/>
              <a:ext cx="571128" cy="550860"/>
              <a:chOff x="4802003" y="3144835"/>
              <a:chExt cx="571128" cy="550860"/>
            </a:xfrm>
          </p:grpSpPr>
          <p:pic>
            <p:nvPicPr>
              <p:cNvPr id="68" name="Picture 18" descr="Magnifying-glass Brown Clip Art">
                <a:extLst>
                  <a:ext uri="{FF2B5EF4-FFF2-40B4-BE49-F238E27FC236}">
                    <a16:creationId xmlns:a16="http://schemas.microsoft.com/office/drawing/2014/main" xmlns="" id="{8FDD2FDE-9CA7-488E-A709-5BFDDFC261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848" b="6200"/>
              <a:stretch/>
            </p:blipFill>
            <p:spPr bwMode="auto">
              <a:xfrm>
                <a:off x="4802003" y="3181772"/>
                <a:ext cx="560940" cy="5139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="" id="{C11BC9B7-CC5E-4206-AD2E-FA3F2EBA0A4F}"/>
                  </a:ext>
                </a:extLst>
              </p:cNvPr>
              <p:cNvSpPr txBox="1"/>
              <p:nvPr/>
            </p:nvSpPr>
            <p:spPr>
              <a:xfrm>
                <a:off x="4866576" y="3144835"/>
                <a:ext cx="50655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0422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39703E2A-33C6-4233-82A3-7EEF464F9C21}"/>
                </a:ext>
              </a:extLst>
            </p:cNvPr>
            <p:cNvSpPr txBox="1"/>
            <p:nvPr/>
          </p:nvSpPr>
          <p:spPr>
            <a:xfrm>
              <a:off x="10309650" y="6616188"/>
              <a:ext cx="1771670" cy="310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2A5C8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Image credits: Clker.com</a:t>
              </a:r>
            </a:p>
          </p:txBody>
        </p:sp>
      </p:grpSp>
      <p:sp>
        <p:nvSpPr>
          <p:cNvPr id="70" name="Title 2">
            <a:extLst>
              <a:ext uri="{FF2B5EF4-FFF2-40B4-BE49-F238E27FC236}">
                <a16:creationId xmlns:a16="http://schemas.microsoft.com/office/drawing/2014/main" xmlns="" id="{63518586-9779-47B2-A2A6-880880BF45AB}"/>
              </a:ext>
            </a:extLst>
          </p:cNvPr>
          <p:cNvSpPr txBox="1">
            <a:spLocks/>
          </p:cNvSpPr>
          <p:nvPr/>
        </p:nvSpPr>
        <p:spPr>
          <a:xfrm>
            <a:off x="3548685" y="249503"/>
            <a:ext cx="7290054" cy="5593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Launch Pilot Strategies</a:t>
            </a:r>
            <a:endParaRPr kumimoji="0" lang="en-US" sz="4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0AF917C4-90D9-47F3-9658-262A54DBC711}"/>
              </a:ext>
            </a:extLst>
          </p:cNvPr>
          <p:cNvSpPr txBox="1"/>
          <p:nvPr/>
        </p:nvSpPr>
        <p:spPr>
          <a:xfrm>
            <a:off x="2917588" y="791330"/>
            <a:ext cx="855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address a particular broadening participation challenge</a:t>
            </a:r>
          </a:p>
        </p:txBody>
      </p:sp>
    </p:spTree>
    <p:extLst>
      <p:ext uri="{BB962C8B-B14F-4D97-AF65-F5344CB8AC3E}">
        <p14:creationId xmlns:p14="http://schemas.microsoft.com/office/powerpoint/2010/main" val="1558884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21E77129-24EC-4031-8F73-30D90881A50C}"/>
              </a:ext>
            </a:extLst>
          </p:cNvPr>
          <p:cNvSpPr txBox="1">
            <a:spLocks/>
          </p:cNvSpPr>
          <p:nvPr/>
        </p:nvSpPr>
        <p:spPr>
          <a:xfrm>
            <a:off x="1973204" y="53643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NSF INCLUDES IN FY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3571FCC-B3B5-45C7-86DF-B5D87C1FF3DE}"/>
              </a:ext>
            </a:extLst>
          </p:cNvPr>
          <p:cNvSpPr txBox="1"/>
          <p:nvPr/>
        </p:nvSpPr>
        <p:spPr>
          <a:xfrm>
            <a:off x="2902653" y="2117870"/>
            <a:ext cx="2948090" cy="3520440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On-Ramps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DCL NSF 17-111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ED590D1-B5EA-43D2-8465-3A651266E1B3}"/>
              </a:ext>
            </a:extLst>
          </p:cNvPr>
          <p:cNvSpPr/>
          <p:nvPr/>
        </p:nvSpPr>
        <p:spPr>
          <a:xfrm>
            <a:off x="2902653" y="5827789"/>
            <a:ext cx="9202956" cy="76289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Launch Pilots from FY16 &amp; FY 17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DBC96587-74D1-4779-834B-5F2FA48794D5}"/>
              </a:ext>
            </a:extLst>
          </p:cNvPr>
          <p:cNvGrpSpPr/>
          <p:nvPr/>
        </p:nvGrpSpPr>
        <p:grpSpPr>
          <a:xfrm>
            <a:off x="6027234" y="2110710"/>
            <a:ext cx="6314425" cy="3570208"/>
            <a:chOff x="6027234" y="2110710"/>
            <a:chExt cx="6314425" cy="357020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5F298CA-A562-4567-B13E-AF417AE23997}"/>
                </a:ext>
              </a:extLst>
            </p:cNvPr>
            <p:cNvSpPr txBox="1"/>
            <p:nvPr/>
          </p:nvSpPr>
          <p:spPr>
            <a:xfrm>
              <a:off x="9157519" y="2110710"/>
              <a:ext cx="2948090" cy="3570208"/>
            </a:xfrm>
            <a:prstGeom prst="rect">
              <a:avLst/>
            </a:prstGeom>
            <a:noFill/>
            <a:ln w="38100"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Alliances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(coming soon)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2F5DA16-D9DD-40FE-96BF-2CA9333F2BFC}"/>
                </a:ext>
              </a:extLst>
            </p:cNvPr>
            <p:cNvSpPr txBox="1"/>
            <p:nvPr/>
          </p:nvSpPr>
          <p:spPr>
            <a:xfrm>
              <a:off x="6027234" y="2110710"/>
              <a:ext cx="2948090" cy="3539430"/>
            </a:xfrm>
            <a:prstGeom prst="rect">
              <a:avLst/>
            </a:prstGeom>
            <a:noFill/>
            <a:ln w="38100"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Coordination Hub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11" name="Diagram 10">
              <a:extLst>
                <a:ext uri="{FF2B5EF4-FFF2-40B4-BE49-F238E27FC236}">
                  <a16:creationId xmlns:a16="http://schemas.microsoft.com/office/drawing/2014/main" xmlns="" id="{CC4E8E06-C58B-4DBA-B0BE-4ACD8A422B45}"/>
                </a:ext>
              </a:extLst>
            </p:cNvPr>
            <p:cNvGraphicFramePr/>
            <p:nvPr>
              <p:extLst/>
            </p:nvPr>
          </p:nvGraphicFramePr>
          <p:xfrm>
            <a:off x="6498736" y="3590955"/>
            <a:ext cx="1752394" cy="189369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F662A2A5-36D2-40E7-951D-2F6904894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2441" y="3588338"/>
              <a:ext cx="3629218" cy="174202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380A667-BB97-45A0-AB8C-C32789484AA7}"/>
              </a:ext>
            </a:extLst>
          </p:cNvPr>
          <p:cNvGrpSpPr/>
          <p:nvPr/>
        </p:nvGrpSpPr>
        <p:grpSpPr>
          <a:xfrm>
            <a:off x="3503162" y="3283432"/>
            <a:ext cx="1896200" cy="2172202"/>
            <a:chOff x="930402" y="2321371"/>
            <a:chExt cx="2434594" cy="262487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6F112F15-8CB6-4151-B475-A2CD50700BDC}"/>
                </a:ext>
              </a:extLst>
            </p:cNvPr>
            <p:cNvSpPr/>
            <p:nvPr/>
          </p:nvSpPr>
          <p:spPr>
            <a:xfrm>
              <a:off x="930402" y="2321371"/>
              <a:ext cx="1090011" cy="262487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BD04D6E8-73F8-4C3B-857E-D04B28519EBD}"/>
                </a:ext>
              </a:extLst>
            </p:cNvPr>
            <p:cNvCxnSpPr>
              <a:cxnSpLocks/>
              <a:stCxn id="15" idx="0"/>
              <a:endCxn id="15" idx="2"/>
            </p:cNvCxnSpPr>
            <p:nvPr/>
          </p:nvCxnSpPr>
          <p:spPr>
            <a:xfrm>
              <a:off x="1475408" y="2321371"/>
              <a:ext cx="0" cy="2624873"/>
            </a:xfrm>
            <a:prstGeom prst="line">
              <a:avLst/>
            </a:prstGeom>
            <a:ln w="381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Arrow: Bent 16">
              <a:extLst>
                <a:ext uri="{FF2B5EF4-FFF2-40B4-BE49-F238E27FC236}">
                  <a16:creationId xmlns:a16="http://schemas.microsoft.com/office/drawing/2014/main" xmlns="" id="{53E41B55-3A3E-44AB-9DAD-BEC994A654E8}"/>
                </a:ext>
              </a:extLst>
            </p:cNvPr>
            <p:cNvSpPr/>
            <p:nvPr/>
          </p:nvSpPr>
          <p:spPr>
            <a:xfrm rot="16200000">
              <a:off x="1232047" y="2702941"/>
              <a:ext cx="2404166" cy="1861732"/>
            </a:xfrm>
            <a:prstGeom prst="bentArrow">
              <a:avLst>
                <a:gd name="adj1" fmla="val 34442"/>
                <a:gd name="adj2" fmla="val 13582"/>
                <a:gd name="adj3" fmla="val 25000"/>
                <a:gd name="adj4" fmla="val 54175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567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1233E8-5CBC-47B0-A692-782945BDDA05}"/>
              </a:ext>
            </a:extLst>
          </p:cNvPr>
          <p:cNvSpPr txBox="1">
            <a:spLocks/>
          </p:cNvSpPr>
          <p:nvPr/>
        </p:nvSpPr>
        <p:spPr>
          <a:xfrm>
            <a:off x="3045058" y="718862"/>
            <a:ext cx="869183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 Light" panose="020F0302020204030204"/>
              </a:rPr>
              <a:t>Best Opportunities for Mathematics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D46DF9-AF0A-418D-B982-79645F8EACF7}"/>
              </a:ext>
            </a:extLst>
          </p:cNvPr>
          <p:cNvSpPr txBox="1"/>
          <p:nvPr/>
        </p:nvSpPr>
        <p:spPr>
          <a:xfrm>
            <a:off x="2983318" y="1929999"/>
            <a:ext cx="8835318" cy="403187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Improving Undergraduate STEM Education (IUSE)</a:t>
            </a:r>
            <a:endParaRPr lang="en-US" sz="3200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Robert Noyce Teacher Scholarship Program (NOYCE)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Discovery Research PreK-12 (DRK-12)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NSF Scholarships in Science, Technology, Engineering, and Mathematics (S-STEM)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Advanced Technological Education (ATE)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Graduate Research Fellowships Program (GRFP)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DD646C-E877-464D-9928-3C5D072F8CAA}"/>
              </a:ext>
            </a:extLst>
          </p:cNvPr>
          <p:cNvSpPr txBox="1"/>
          <p:nvPr/>
        </p:nvSpPr>
        <p:spPr>
          <a:xfrm>
            <a:off x="2973314" y="6440251"/>
            <a:ext cx="8835318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defRPr/>
            </a:pPr>
            <a:r>
              <a:rPr lang="en-US" sz="2000" i="1" dirty="0">
                <a:solidFill>
                  <a:prstClr val="black"/>
                </a:solidFill>
              </a:rPr>
              <a:t>National Science Foundation</a:t>
            </a:r>
          </a:p>
        </p:txBody>
      </p:sp>
    </p:spTree>
    <p:extLst>
      <p:ext uri="{BB962C8B-B14F-4D97-AF65-F5344CB8AC3E}">
        <p14:creationId xmlns:p14="http://schemas.microsoft.com/office/powerpoint/2010/main" val="2100603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6D9B95-5E58-4FC4-9655-A86282A64035}"/>
              </a:ext>
            </a:extLst>
          </p:cNvPr>
          <p:cNvSpPr txBox="1">
            <a:spLocks/>
          </p:cNvSpPr>
          <p:nvPr/>
        </p:nvSpPr>
        <p:spPr>
          <a:xfrm>
            <a:off x="4220073" y="718862"/>
            <a:ext cx="6341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Why Not?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18901F-D725-4402-A60D-5B6186EA7BD3}"/>
              </a:ext>
            </a:extLst>
          </p:cNvPr>
          <p:cNvSpPr txBox="1"/>
          <p:nvPr/>
        </p:nvSpPr>
        <p:spPr>
          <a:xfrm>
            <a:off x="2983318" y="1717057"/>
            <a:ext cx="9066720" cy="447814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50" dirty="0"/>
              <a:t>NSF INCLUDES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50" dirty="0"/>
              <a:t>Hispanic Serving Institutions (HSI)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50" dirty="0" smtClean="0"/>
              <a:t>Historically </a:t>
            </a:r>
            <a:r>
              <a:rPr lang="en-US" sz="2850" dirty="0"/>
              <a:t>Black Colleges and Universities  Undergraduate Program (HBCU-UP)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50" dirty="0"/>
              <a:t>Louis Stokes Alliances for Minority Participation (LSAMP)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50" dirty="0"/>
              <a:t>ADVANCE: Increasing the Participation and Advancement of Women in Academic Science and Engineering Careers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50" dirty="0"/>
              <a:t>EHR Core Research (ECR)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50" dirty="0" smtClean="0"/>
              <a:t>National </a:t>
            </a:r>
            <a:r>
              <a:rPr lang="en-US" sz="2850" dirty="0"/>
              <a:t>Science Foundation Research Traineeship (NRT) </a:t>
            </a:r>
            <a:r>
              <a:rPr lang="en-US" sz="2850" dirty="0" smtClean="0"/>
              <a:t>Program</a:t>
            </a:r>
            <a:endParaRPr lang="en-US" sz="28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A41E45-7F0F-47BF-A76D-305FA8C12F6A}"/>
              </a:ext>
            </a:extLst>
          </p:cNvPr>
          <p:cNvSpPr txBox="1"/>
          <p:nvPr/>
        </p:nvSpPr>
        <p:spPr>
          <a:xfrm>
            <a:off x="2973314" y="6440251"/>
            <a:ext cx="8835318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defRPr/>
            </a:pPr>
            <a:r>
              <a:rPr lang="en-US" sz="2000" i="1" dirty="0">
                <a:solidFill>
                  <a:prstClr val="black"/>
                </a:solidFill>
              </a:rPr>
              <a:t>National Science Foundation</a:t>
            </a:r>
          </a:p>
        </p:txBody>
      </p:sp>
    </p:spTree>
    <p:extLst>
      <p:ext uri="{BB962C8B-B14F-4D97-AF65-F5344CB8AC3E}">
        <p14:creationId xmlns:p14="http://schemas.microsoft.com/office/powerpoint/2010/main" val="1196387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2FEC25D7-A9D5-45A9-B458-862EB30E6359}"/>
              </a:ext>
            </a:extLst>
          </p:cNvPr>
          <p:cNvSpPr txBox="1">
            <a:spLocks/>
          </p:cNvSpPr>
          <p:nvPr/>
        </p:nvSpPr>
        <p:spPr>
          <a:xfrm>
            <a:off x="4119865" y="718862"/>
            <a:ext cx="6341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NSF Perspective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FEBA35-4494-448E-98E3-4EA9EE6C8531}"/>
              </a:ext>
            </a:extLst>
          </p:cNvPr>
          <p:cNvSpPr txBox="1"/>
          <p:nvPr/>
        </p:nvSpPr>
        <p:spPr>
          <a:xfrm>
            <a:off x="2973314" y="6440251"/>
            <a:ext cx="8835318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Science Foundation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B2AB6876-FBA8-4069-9326-D8535D3EF694}"/>
              </a:ext>
            </a:extLst>
          </p:cNvPr>
          <p:cNvSpPr txBox="1">
            <a:spLocks/>
          </p:cNvSpPr>
          <p:nvPr/>
        </p:nvSpPr>
        <p:spPr>
          <a:xfrm>
            <a:off x="127648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19FEECEC-E805-485F-9DF6-FA54C1DD4D8D}"/>
              </a:ext>
            </a:extLst>
          </p:cNvPr>
          <p:cNvSpPr txBox="1">
            <a:spLocks/>
          </p:cNvSpPr>
          <p:nvPr/>
        </p:nvSpPr>
        <p:spPr>
          <a:xfrm>
            <a:off x="2000249" y="1946787"/>
            <a:ext cx="8801101" cy="4100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BA26686-6B09-4762-9A91-ED88CC6B5265}"/>
              </a:ext>
            </a:extLst>
          </p:cNvPr>
          <p:cNvSpPr txBox="1">
            <a:spLocks/>
          </p:cNvSpPr>
          <p:nvPr/>
        </p:nvSpPr>
        <p:spPr>
          <a:xfrm>
            <a:off x="3146156" y="1738075"/>
            <a:ext cx="8825314" cy="4637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EHR seeks proposals that will make a unique contribution to mathematics education. </a:t>
            </a:r>
          </a:p>
          <a:p>
            <a:endParaRPr lang="en-US" sz="3600" dirty="0">
              <a:latin typeface="+mn-lt"/>
            </a:endParaRPr>
          </a:p>
          <a:p>
            <a:r>
              <a:rPr lang="en-US" sz="3600" dirty="0">
                <a:latin typeface="+mn-lt"/>
              </a:rPr>
              <a:t>We are looking for new, innovative ways to push the field forward – to address the challenges of improving undergraduate and graduate mathematics education. </a:t>
            </a:r>
          </a:p>
          <a:p>
            <a:endParaRPr lang="en-US" sz="3600" dirty="0">
              <a:latin typeface="+mn-lt"/>
            </a:endParaRPr>
          </a:p>
          <a:p>
            <a:endParaRPr lang="en-US" sz="3600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4026218-0425-4434-A73D-F726D1CD3EC9}"/>
              </a:ext>
            </a:extLst>
          </p:cNvPr>
          <p:cNvSpPr/>
          <p:nvPr/>
        </p:nvSpPr>
        <p:spPr>
          <a:xfrm>
            <a:off x="5277317" y="5581941"/>
            <a:ext cx="4227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Write more proposals.</a:t>
            </a:r>
          </a:p>
        </p:txBody>
      </p:sp>
    </p:spTree>
    <p:extLst>
      <p:ext uri="{BB962C8B-B14F-4D97-AF65-F5344CB8AC3E}">
        <p14:creationId xmlns:p14="http://schemas.microsoft.com/office/powerpoint/2010/main" val="410780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2FEC25D7-A9D5-45A9-B458-862EB30E6359}"/>
              </a:ext>
            </a:extLst>
          </p:cNvPr>
          <p:cNvSpPr txBox="1">
            <a:spLocks/>
          </p:cNvSpPr>
          <p:nvPr/>
        </p:nvSpPr>
        <p:spPr>
          <a:xfrm>
            <a:off x="4220073" y="718862"/>
            <a:ext cx="6341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What’s New?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FEBA35-4494-448E-98E3-4EA9EE6C8531}"/>
              </a:ext>
            </a:extLst>
          </p:cNvPr>
          <p:cNvSpPr txBox="1"/>
          <p:nvPr/>
        </p:nvSpPr>
        <p:spPr>
          <a:xfrm>
            <a:off x="2973314" y="6440251"/>
            <a:ext cx="8835318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Science Foundation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4F2A84C9-FE13-4357-979D-77FA8BEA55E4}"/>
              </a:ext>
            </a:extLst>
          </p:cNvPr>
          <p:cNvSpPr txBox="1">
            <a:spLocks/>
          </p:cNvSpPr>
          <p:nvPr/>
        </p:nvSpPr>
        <p:spPr>
          <a:xfrm>
            <a:off x="3276173" y="2632358"/>
            <a:ext cx="8229600" cy="43383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/>
              <a:t>No submission deadline </a:t>
            </a:r>
            <a:r>
              <a:rPr lang="en-US" sz="4400" dirty="0"/>
              <a:t>for </a:t>
            </a:r>
            <a:r>
              <a:rPr lang="en-US" sz="4400" dirty="0" smtClean="0"/>
              <a:t>the IUSE:EHR Exploration </a:t>
            </a:r>
            <a:r>
              <a:rPr lang="en-US" sz="4400" dirty="0"/>
              <a:t>&amp; </a:t>
            </a:r>
            <a:r>
              <a:rPr lang="en-US" sz="4400" dirty="0" smtClean="0"/>
              <a:t>Design (up to $300K) </a:t>
            </a:r>
            <a:r>
              <a:rPr lang="en-US" sz="4400" dirty="0"/>
              <a:t>proposals in FY2018 and FY2019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400" dirty="0"/>
          </a:p>
          <a:p>
            <a:endParaRPr lang="en-US" sz="4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14504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17F80609-8371-4C68-A0FE-7083DD6B9835}"/>
              </a:ext>
            </a:extLst>
          </p:cNvPr>
          <p:cNvSpPr txBox="1">
            <a:spLocks/>
          </p:cNvSpPr>
          <p:nvPr/>
        </p:nvSpPr>
        <p:spPr>
          <a:xfrm>
            <a:off x="2620140" y="123824"/>
            <a:ext cx="8465394" cy="732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National Science Foundation Update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5EDD4F-0A73-4F0C-A909-D4F9249441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1" r="1363" b="1"/>
          <a:stretch/>
        </p:blipFill>
        <p:spPr>
          <a:xfrm>
            <a:off x="2800412" y="920024"/>
            <a:ext cx="9391588" cy="49221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C56762EC-FC2F-41B4-ADCC-9AECC27E1344}"/>
              </a:ext>
            </a:extLst>
          </p:cNvPr>
          <p:cNvSpPr txBox="1">
            <a:spLocks/>
          </p:cNvSpPr>
          <p:nvPr/>
        </p:nvSpPr>
        <p:spPr>
          <a:xfrm>
            <a:off x="3268719" y="5847332"/>
            <a:ext cx="7735612" cy="732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Jim Lewis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 Light" panose="020F0302020204030204"/>
              </a:rPr>
              <a:t>Acting Assistant Director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Education and Human Resources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50149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2FEC25D7-A9D5-45A9-B458-862EB30E6359}"/>
              </a:ext>
            </a:extLst>
          </p:cNvPr>
          <p:cNvSpPr txBox="1">
            <a:spLocks/>
          </p:cNvSpPr>
          <p:nvPr/>
        </p:nvSpPr>
        <p:spPr>
          <a:xfrm>
            <a:off x="4220073" y="718862"/>
            <a:ext cx="6341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 Light" panose="020F0302020204030204"/>
              </a:rPr>
              <a:t>DISCUSSION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FEBA35-4494-448E-98E3-4EA9EE6C8531}"/>
              </a:ext>
            </a:extLst>
          </p:cNvPr>
          <p:cNvSpPr txBox="1"/>
          <p:nvPr/>
        </p:nvSpPr>
        <p:spPr>
          <a:xfrm>
            <a:off x="2973314" y="6440251"/>
            <a:ext cx="8835318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defRPr/>
            </a:pPr>
            <a:r>
              <a:rPr lang="en-US" sz="2000" i="1" dirty="0">
                <a:solidFill>
                  <a:prstClr val="black"/>
                </a:solidFill>
              </a:rPr>
              <a:t>National Science Foundation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BCB7A0-8423-4615-A974-F9CFD9A3FC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9"/>
          <a:stretch/>
        </p:blipFill>
        <p:spPr>
          <a:xfrm>
            <a:off x="3730350" y="1529201"/>
            <a:ext cx="7067086" cy="491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37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FEBA35-4494-448E-98E3-4EA9EE6C8531}"/>
              </a:ext>
            </a:extLst>
          </p:cNvPr>
          <p:cNvSpPr txBox="1"/>
          <p:nvPr/>
        </p:nvSpPr>
        <p:spPr>
          <a:xfrm>
            <a:off x="2973314" y="6440251"/>
            <a:ext cx="8835318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Science Foundation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B2AB6876-FBA8-4069-9326-D8535D3EF694}"/>
              </a:ext>
            </a:extLst>
          </p:cNvPr>
          <p:cNvSpPr txBox="1">
            <a:spLocks/>
          </p:cNvSpPr>
          <p:nvPr/>
        </p:nvSpPr>
        <p:spPr>
          <a:xfrm>
            <a:off x="127648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19FEECEC-E805-485F-9DF6-FA54C1DD4D8D}"/>
              </a:ext>
            </a:extLst>
          </p:cNvPr>
          <p:cNvSpPr txBox="1">
            <a:spLocks/>
          </p:cNvSpPr>
          <p:nvPr/>
        </p:nvSpPr>
        <p:spPr>
          <a:xfrm>
            <a:off x="2000249" y="1946787"/>
            <a:ext cx="8801101" cy="4100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23201217-D678-450E-8EF6-A6C29A507C93}"/>
              </a:ext>
            </a:extLst>
          </p:cNvPr>
          <p:cNvSpPr txBox="1">
            <a:spLocks/>
          </p:cNvSpPr>
          <p:nvPr/>
        </p:nvSpPr>
        <p:spPr>
          <a:xfrm>
            <a:off x="3205842" y="718862"/>
            <a:ext cx="7013801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cs typeface="Arial"/>
              </a:rPr>
              <a:t>IUSE: EHR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6775D5A1-C8B1-4179-90DB-92052E41FCDD}"/>
              </a:ext>
            </a:extLst>
          </p:cNvPr>
          <p:cNvSpPr txBox="1">
            <a:spLocks/>
          </p:cNvSpPr>
          <p:nvPr/>
        </p:nvSpPr>
        <p:spPr>
          <a:xfrm>
            <a:off x="3205842" y="1881963"/>
            <a:ext cx="8586245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cs typeface="Arial"/>
              </a:rPr>
              <a:t>IUSE: EHR is a broad program focused on improving undergraduate STEM education </a:t>
            </a:r>
          </a:p>
          <a:p>
            <a:endParaRPr lang="en-US" sz="900" dirty="0">
              <a:cs typeface="Arial"/>
            </a:endParaRPr>
          </a:p>
          <a:p>
            <a:pPr lvl="1"/>
            <a:r>
              <a:rPr lang="en-US" sz="3200" dirty="0">
                <a:cs typeface="Arial"/>
              </a:rPr>
              <a:t>For all types of institutions of higher education.</a:t>
            </a:r>
          </a:p>
          <a:p>
            <a:pPr lvl="1"/>
            <a:endParaRPr lang="en-US" sz="900" dirty="0">
              <a:cs typeface="Arial"/>
            </a:endParaRPr>
          </a:p>
          <a:p>
            <a:pPr lvl="1"/>
            <a:r>
              <a:rPr lang="en-US" sz="3200" dirty="0">
                <a:cs typeface="Arial"/>
              </a:rPr>
              <a:t>For all aspects of undergraduate STEM education.</a:t>
            </a:r>
          </a:p>
          <a:p>
            <a:pPr lvl="2">
              <a:buFont typeface="Calibri" panose="020F0502020204030204" pitchFamily="34" charset="0"/>
              <a:buChar char="₋"/>
            </a:pPr>
            <a:r>
              <a:rPr lang="en-US" sz="2800" b="1" dirty="0">
                <a:cs typeface="Arial"/>
              </a:rPr>
              <a:t>This includes pre-service education for future K-12 teachers of any STEM discipline.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trike="sngStrike" dirty="0"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trike="sngStrik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007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2FEC25D7-A9D5-45A9-B458-862EB30E6359}"/>
              </a:ext>
            </a:extLst>
          </p:cNvPr>
          <p:cNvSpPr txBox="1">
            <a:spLocks/>
          </p:cNvSpPr>
          <p:nvPr/>
        </p:nvSpPr>
        <p:spPr>
          <a:xfrm>
            <a:off x="2589946" y="718862"/>
            <a:ext cx="960205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Engaged Student Learning (ESL) Projects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FEBA35-4494-448E-98E3-4EA9EE6C8531}"/>
              </a:ext>
            </a:extLst>
          </p:cNvPr>
          <p:cNvSpPr txBox="1"/>
          <p:nvPr/>
        </p:nvSpPr>
        <p:spPr>
          <a:xfrm>
            <a:off x="2973314" y="6440251"/>
            <a:ext cx="8835318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Science Foundation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F4B0EA06-5298-4FD7-8B6B-0D594EAE81AC}"/>
              </a:ext>
            </a:extLst>
          </p:cNvPr>
          <p:cNvSpPr txBox="1">
            <a:spLocks/>
          </p:cNvSpPr>
          <p:nvPr/>
        </p:nvSpPr>
        <p:spPr>
          <a:xfrm>
            <a:off x="2973314" y="1189038"/>
            <a:ext cx="8226017" cy="65881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cs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762BFA40-E464-4D68-BF1D-87D330483282}"/>
              </a:ext>
            </a:extLst>
          </p:cNvPr>
          <p:cNvSpPr txBox="1">
            <a:spLocks/>
          </p:cNvSpPr>
          <p:nvPr/>
        </p:nvSpPr>
        <p:spPr>
          <a:xfrm>
            <a:off x="2973314" y="1847850"/>
            <a:ext cx="8936656" cy="4205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cs typeface="Arial"/>
              </a:rPr>
              <a:t>Focus on design, development, and research studies.</a:t>
            </a:r>
          </a:p>
          <a:p>
            <a:pPr marL="0" indent="0">
              <a:lnSpc>
                <a:spcPts val="12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dirty="0">
                <a:cs typeface="Arial"/>
              </a:rPr>
              <a:t> </a:t>
            </a:r>
          </a:p>
          <a:p>
            <a:r>
              <a:rPr lang="en-US" sz="3200" dirty="0">
                <a:cs typeface="Arial"/>
              </a:rPr>
              <a:t>Involve the creation, exploration, or implementation of tools, resources, and models that show promise to: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cs typeface="Arial"/>
              </a:rPr>
              <a:t>increase engagement in STEM learning; and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cs typeface="Arial"/>
              </a:rPr>
              <a:t>lead to measurable and lasting learning gains.</a:t>
            </a:r>
          </a:p>
          <a:p>
            <a:r>
              <a:rPr lang="en-US" sz="3200" dirty="0">
                <a:cs typeface="Arial"/>
              </a:rPr>
              <a:t>Reflect disciplinary differences in needs and priorities. </a:t>
            </a:r>
          </a:p>
        </p:txBody>
      </p:sp>
    </p:spTree>
    <p:extLst>
      <p:ext uri="{BB962C8B-B14F-4D97-AF65-F5344CB8AC3E}">
        <p14:creationId xmlns:p14="http://schemas.microsoft.com/office/powerpoint/2010/main" val="2376823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2FEC25D7-A9D5-45A9-B458-862EB30E6359}"/>
              </a:ext>
            </a:extLst>
          </p:cNvPr>
          <p:cNvSpPr txBox="1">
            <a:spLocks/>
          </p:cNvSpPr>
          <p:nvPr/>
        </p:nvSpPr>
        <p:spPr>
          <a:xfrm>
            <a:off x="3408313" y="718862"/>
            <a:ext cx="796532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b="1" dirty="0"/>
              <a:t>IUSE: EHR and ATE (</a:t>
            </a:r>
            <a:r>
              <a:rPr lang="en-US" sz="2400" b="1" i="1" dirty="0"/>
              <a:t>S-STEM</a:t>
            </a:r>
            <a:r>
              <a:rPr lang="en-US" b="1" dirty="0"/>
              <a:t>) Example:</a:t>
            </a:r>
            <a:br>
              <a:rPr lang="en-US" b="1" dirty="0"/>
            </a:br>
            <a:r>
              <a:rPr lang="en-US" sz="2800" b="1" i="1" dirty="0"/>
              <a:t/>
            </a:r>
            <a:br>
              <a:rPr lang="en-US" sz="2800" b="1" i="1" dirty="0"/>
            </a:br>
            <a:r>
              <a:rPr lang="en-US" sz="2400" dirty="0"/>
              <a:t/>
            </a:r>
            <a:br>
              <a:rPr lang="en-US" sz="2400" dirty="0"/>
            </a:b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FEBA35-4494-448E-98E3-4EA9EE6C8531}"/>
              </a:ext>
            </a:extLst>
          </p:cNvPr>
          <p:cNvSpPr txBox="1"/>
          <p:nvPr/>
        </p:nvSpPr>
        <p:spPr>
          <a:xfrm>
            <a:off x="2973314" y="6440251"/>
            <a:ext cx="8835318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defRPr/>
            </a:pPr>
            <a:r>
              <a:rPr lang="en-US" sz="2000" i="1" dirty="0">
                <a:solidFill>
                  <a:prstClr val="black"/>
                </a:solidFill>
              </a:rPr>
              <a:t>National Science Foundation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CB22A30A-99FD-4408-867D-7F92F53E3CA9}"/>
              </a:ext>
            </a:extLst>
          </p:cNvPr>
          <p:cNvSpPr txBox="1">
            <a:spLocks/>
          </p:cNvSpPr>
          <p:nvPr/>
        </p:nvSpPr>
        <p:spPr>
          <a:xfrm>
            <a:off x="3118054" y="1004193"/>
            <a:ext cx="8690578" cy="3596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“Progress through Calculus”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Principle Investigator:  David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Bressoud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Mathematical Association of America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31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9AB3B9-89AB-495C-B7AD-4E38C2847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831" y="3883843"/>
            <a:ext cx="1731854" cy="2246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1F8C551-BF9E-42E8-9050-0EAF4CEAA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538" y="3883843"/>
            <a:ext cx="1747186" cy="236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68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2FEC25D7-A9D5-45A9-B458-862EB30E6359}"/>
              </a:ext>
            </a:extLst>
          </p:cNvPr>
          <p:cNvSpPr txBox="1">
            <a:spLocks/>
          </p:cNvSpPr>
          <p:nvPr/>
        </p:nvSpPr>
        <p:spPr>
          <a:xfrm>
            <a:off x="4220073" y="718862"/>
            <a:ext cx="6341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ECR Program Example: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FEBA35-4494-448E-98E3-4EA9EE6C8531}"/>
              </a:ext>
            </a:extLst>
          </p:cNvPr>
          <p:cNvSpPr txBox="1"/>
          <p:nvPr/>
        </p:nvSpPr>
        <p:spPr>
          <a:xfrm>
            <a:off x="2973314" y="6440251"/>
            <a:ext cx="8835318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Science Foundation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32668B67-968A-4EC5-8398-DDB1940105EF}"/>
              </a:ext>
            </a:extLst>
          </p:cNvPr>
          <p:cNvSpPr txBox="1">
            <a:spLocks/>
          </p:cNvSpPr>
          <p:nvPr/>
        </p:nvSpPr>
        <p:spPr>
          <a:xfrm>
            <a:off x="3071560" y="1506855"/>
            <a:ext cx="9120440" cy="2899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“Understanding the Effects of Mathematics Teacher Preparation on the Quality of Classroom Teaching and Students' Learning” </a:t>
            </a:r>
          </a:p>
          <a:p>
            <a:endParaRPr lang="en-US" sz="3000" dirty="0"/>
          </a:p>
          <a:p>
            <a:r>
              <a:rPr lang="en-US" sz="2800" dirty="0"/>
              <a:t>Dawn </a:t>
            </a:r>
            <a:r>
              <a:rPr lang="en-US" sz="2800" dirty="0" err="1"/>
              <a:t>Berk</a:t>
            </a:r>
            <a:r>
              <a:rPr lang="en-US" sz="2800" dirty="0"/>
              <a:t> and Jim </a:t>
            </a:r>
            <a:r>
              <a:rPr lang="en-US" sz="2800" dirty="0" err="1"/>
              <a:t>Hiebert</a:t>
            </a:r>
            <a:endParaRPr lang="en-US" sz="2800" dirty="0"/>
          </a:p>
          <a:p>
            <a:r>
              <a:rPr lang="en-US" sz="2800" i="1" dirty="0"/>
              <a:t>University of Delaware</a:t>
            </a:r>
            <a:endParaRPr lang="en-US" sz="2800" b="1" i="1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80295E-64DB-41FE-8EB8-979E6E9EF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" b="56064"/>
          <a:stretch/>
        </p:blipFill>
        <p:spPr>
          <a:xfrm>
            <a:off x="7279554" y="3376348"/>
            <a:ext cx="4642376" cy="2501884"/>
          </a:xfrm>
          <a:prstGeom prst="rect">
            <a:avLst/>
          </a:prstGeom>
        </p:spPr>
      </p:pic>
      <p:pic>
        <p:nvPicPr>
          <p:cNvPr id="8" name="Picture 2" descr="berk">
            <a:extLst>
              <a:ext uri="{FF2B5EF4-FFF2-40B4-BE49-F238E27FC236}">
                <a16:creationId xmlns:a16="http://schemas.microsoft.com/office/drawing/2014/main" xmlns="" id="{38354F36-28B6-44FB-8F08-E00C91835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1"/>
          <a:stretch/>
        </p:blipFill>
        <p:spPr bwMode="auto">
          <a:xfrm>
            <a:off x="3144047" y="4464452"/>
            <a:ext cx="1285090" cy="185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JamesHiebert">
            <a:extLst>
              <a:ext uri="{FF2B5EF4-FFF2-40B4-BE49-F238E27FC236}">
                <a16:creationId xmlns:a16="http://schemas.microsoft.com/office/drawing/2014/main" xmlns="" id="{4B416BB7-CB04-4DE9-A0AB-2C2AFC961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692" y="4464452"/>
            <a:ext cx="1233288" cy="185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369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4C0BB7-D19C-46C9-B0FA-CEF131C8E778}"/>
              </a:ext>
            </a:extLst>
          </p:cNvPr>
          <p:cNvSpPr txBox="1">
            <a:spLocks/>
          </p:cNvSpPr>
          <p:nvPr/>
        </p:nvSpPr>
        <p:spPr>
          <a:xfrm>
            <a:off x="4191175" y="566462"/>
            <a:ext cx="6341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507E8BA3-9904-4557-BC51-9729C4E502F1}"/>
              </a:ext>
            </a:extLst>
          </p:cNvPr>
          <p:cNvSpPr txBox="1">
            <a:spLocks/>
          </p:cNvSpPr>
          <p:nvPr/>
        </p:nvSpPr>
        <p:spPr>
          <a:xfrm>
            <a:off x="4220073" y="718862"/>
            <a:ext cx="6341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Budget Uncertainty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8E529AC-E2F2-4277-A1F7-28E2B8EA3984}"/>
              </a:ext>
            </a:extLst>
          </p:cNvPr>
          <p:cNvSpPr/>
          <p:nvPr/>
        </p:nvSpPr>
        <p:spPr>
          <a:xfrm>
            <a:off x="4445726" y="3962887"/>
            <a:ext cx="93660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le 13"/>
          <p:cNvGraphicFramePr>
            <a:graphicFrameLocks noGrp="1"/>
          </p:cNvGraphicFramePr>
          <p:nvPr>
            <p:extLst/>
          </p:nvPr>
        </p:nvGraphicFramePr>
        <p:xfrm>
          <a:off x="2849315" y="2196825"/>
          <a:ext cx="9250827" cy="29894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21436">
                  <a:extLst>
                    <a:ext uri="{9D8B030D-6E8A-4147-A177-3AD203B41FA5}">
                      <a16:colId xmlns:a16="http://schemas.microsoft.com/office/drawing/2014/main" xmlns="" val="4045770277"/>
                    </a:ext>
                  </a:extLst>
                </a:gridCol>
                <a:gridCol w="1979112">
                  <a:extLst>
                    <a:ext uri="{9D8B030D-6E8A-4147-A177-3AD203B41FA5}">
                      <a16:colId xmlns:a16="http://schemas.microsoft.com/office/drawing/2014/main" xmlns="" val="361023619"/>
                    </a:ext>
                  </a:extLst>
                </a:gridCol>
                <a:gridCol w="2104373">
                  <a:extLst>
                    <a:ext uri="{9D8B030D-6E8A-4147-A177-3AD203B41FA5}">
                      <a16:colId xmlns:a16="http://schemas.microsoft.com/office/drawing/2014/main" xmlns="" val="2114633388"/>
                    </a:ext>
                  </a:extLst>
                </a:gridCol>
                <a:gridCol w="4045906">
                  <a:extLst>
                    <a:ext uri="{9D8B030D-6E8A-4147-A177-3AD203B41FA5}">
                      <a16:colId xmlns:a16="http://schemas.microsoft.com/office/drawing/2014/main" xmlns="" val="3334355673"/>
                    </a:ext>
                  </a:extLst>
                </a:gridCol>
              </a:tblGrid>
              <a:tr h="946092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kern="1200" dirty="0">
                          <a:effectLst/>
                        </a:rPr>
                        <a:t>FY17 </a:t>
                      </a:r>
                      <a:r>
                        <a:rPr lang="en-US" sz="3600" kern="1200" dirty="0" err="1">
                          <a:effectLst/>
                        </a:rPr>
                        <a:t>Approp</a:t>
                      </a:r>
                      <a:r>
                        <a:rPr lang="en-US" sz="3600" kern="1200" dirty="0">
                          <a:effectLst/>
                        </a:rPr>
                        <a:t>.</a:t>
                      </a:r>
                      <a:endParaRPr lang="en-US" sz="32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kern="1200" dirty="0">
                          <a:effectLst/>
                        </a:rPr>
                        <a:t>FY18 Request</a:t>
                      </a:r>
                      <a:endParaRPr lang="en-US" sz="32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kern="1200" dirty="0">
                          <a:effectLst/>
                        </a:rPr>
                        <a:t>FY18 </a:t>
                      </a: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kern="1200" dirty="0">
                          <a:effectLst/>
                        </a:rPr>
                        <a:t>House          Senate</a:t>
                      </a:r>
                      <a:endParaRPr lang="en-US" sz="32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55055105"/>
                  </a:ext>
                </a:extLst>
              </a:tr>
              <a:tr h="946092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NSF</a:t>
                      </a:r>
                      <a:endParaRPr lang="en-US" sz="2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$7.96B</a:t>
                      </a:r>
                      <a:endParaRPr lang="en-US" sz="2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$6.65B</a:t>
                      </a:r>
                      <a:endParaRPr lang="en-US" sz="2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   $7.33B            $7.31B</a:t>
                      </a:r>
                      <a:endParaRPr lang="en-US" sz="28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606718954"/>
                  </a:ext>
                </a:extLst>
              </a:tr>
              <a:tr h="946092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EHR</a:t>
                      </a:r>
                      <a:endParaRPr lang="en-US" sz="2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 $880.00M</a:t>
                      </a:r>
                      <a:endParaRPr lang="en-US" sz="2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$760.55M</a:t>
                      </a:r>
                      <a:endParaRPr lang="en-US" sz="2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  $880.00M     $862.40M</a:t>
                      </a:r>
                      <a:endParaRPr lang="en-US" sz="28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92218968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xmlns="" id="{8866CC47-170D-42B4-B16F-D0E756756B6B}"/>
              </a:ext>
            </a:extLst>
          </p:cNvPr>
          <p:cNvSpPr txBox="1">
            <a:spLocks/>
          </p:cNvSpPr>
          <p:nvPr/>
        </p:nvSpPr>
        <p:spPr>
          <a:xfrm>
            <a:off x="2849315" y="5797774"/>
            <a:ext cx="8557321" cy="732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* Continuing Resolution to December 8, 2017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2E83D4-3039-4C78-9330-B8AB31164066}"/>
              </a:ext>
            </a:extLst>
          </p:cNvPr>
          <p:cNvSpPr txBox="1"/>
          <p:nvPr/>
        </p:nvSpPr>
        <p:spPr>
          <a:xfrm>
            <a:off x="2973314" y="6440251"/>
            <a:ext cx="8835318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defRPr/>
            </a:pPr>
            <a:r>
              <a:rPr lang="en-US" sz="2000" i="1" dirty="0">
                <a:solidFill>
                  <a:prstClr val="black"/>
                </a:solidFill>
              </a:rPr>
              <a:t>National Science Foundation</a:t>
            </a:r>
          </a:p>
        </p:txBody>
      </p:sp>
    </p:spTree>
    <p:extLst>
      <p:ext uri="{BB962C8B-B14F-4D97-AF65-F5344CB8AC3E}">
        <p14:creationId xmlns:p14="http://schemas.microsoft.com/office/powerpoint/2010/main" val="999605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B1D161-3B06-450D-B357-A303C5DF334A}"/>
              </a:ext>
            </a:extLst>
          </p:cNvPr>
          <p:cNvSpPr txBox="1">
            <a:spLocks/>
          </p:cNvSpPr>
          <p:nvPr/>
        </p:nvSpPr>
        <p:spPr>
          <a:xfrm>
            <a:off x="3404482" y="835379"/>
            <a:ext cx="8031162" cy="9914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58C4AF9D-B425-48B8-BCF9-80C40CDA62A3}"/>
              </a:ext>
            </a:extLst>
          </p:cNvPr>
          <p:cNvSpPr txBox="1">
            <a:spLocks/>
          </p:cNvSpPr>
          <p:nvPr/>
        </p:nvSpPr>
        <p:spPr>
          <a:xfrm>
            <a:off x="3208565" y="987779"/>
            <a:ext cx="8727796" cy="9914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National Search for Assistant Director for Education and Human Resources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A2921874-14F2-4E18-A320-DA38792D61AD}"/>
              </a:ext>
            </a:extLst>
          </p:cNvPr>
          <p:cNvSpPr txBox="1">
            <a:spLocks/>
          </p:cNvSpPr>
          <p:nvPr/>
        </p:nvSpPr>
        <p:spPr>
          <a:xfrm>
            <a:off x="3404481" y="2855908"/>
            <a:ext cx="8531879" cy="9914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Seeking strong list of outstanding candidates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Notice posted November 28, 2017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Nomination deadline January 22, 2018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http://www.nsf.gov/od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C50FAB5-F5D0-46CB-AC38-F884816F08E7}"/>
              </a:ext>
            </a:extLst>
          </p:cNvPr>
          <p:cNvSpPr txBox="1"/>
          <p:nvPr/>
        </p:nvSpPr>
        <p:spPr>
          <a:xfrm>
            <a:off x="2973314" y="6440251"/>
            <a:ext cx="8835318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defRPr/>
            </a:pPr>
            <a:r>
              <a:rPr lang="en-US" sz="2000" i="1" dirty="0">
                <a:solidFill>
                  <a:prstClr val="black"/>
                </a:solidFill>
              </a:rPr>
              <a:t>National Science Foundation</a:t>
            </a:r>
          </a:p>
        </p:txBody>
      </p:sp>
    </p:spTree>
    <p:extLst>
      <p:ext uri="{BB962C8B-B14F-4D97-AF65-F5344CB8AC3E}">
        <p14:creationId xmlns:p14="http://schemas.microsoft.com/office/powerpoint/2010/main" val="42144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xmlns="" id="{45E0EF27-0F52-434E-88FC-7CBDCE58127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265714" y="1597108"/>
          <a:ext cx="8321040" cy="4996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xmlns="" id="{994B7F61-5D32-4167-BDE7-61B3397D0C7E}"/>
              </a:ext>
            </a:extLst>
          </p:cNvPr>
          <p:cNvSpPr txBox="1">
            <a:spLocks/>
          </p:cNvSpPr>
          <p:nvPr/>
        </p:nvSpPr>
        <p:spPr>
          <a:xfrm>
            <a:off x="4191175" y="566462"/>
            <a:ext cx="6341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F1498AFC-54EC-443B-AC81-8DE74E9FABB8}"/>
              </a:ext>
            </a:extLst>
          </p:cNvPr>
          <p:cNvSpPr txBox="1">
            <a:spLocks/>
          </p:cNvSpPr>
          <p:nvPr/>
        </p:nvSpPr>
        <p:spPr>
          <a:xfrm>
            <a:off x="4343575" y="718862"/>
            <a:ext cx="6341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Funding in EHR Over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749888-DE29-4E0D-8742-221330A443F7}"/>
              </a:ext>
            </a:extLst>
          </p:cNvPr>
          <p:cNvSpPr txBox="1"/>
          <p:nvPr/>
        </p:nvSpPr>
        <p:spPr>
          <a:xfrm>
            <a:off x="2973314" y="6440251"/>
            <a:ext cx="8835318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defRPr/>
            </a:pPr>
            <a:r>
              <a:rPr lang="en-US" sz="2000" i="1" dirty="0">
                <a:solidFill>
                  <a:prstClr val="black"/>
                </a:solidFill>
              </a:rPr>
              <a:t>National Science Foundation</a:t>
            </a:r>
          </a:p>
        </p:txBody>
      </p:sp>
    </p:spTree>
    <p:extLst>
      <p:ext uri="{BB962C8B-B14F-4D97-AF65-F5344CB8AC3E}">
        <p14:creationId xmlns:p14="http://schemas.microsoft.com/office/powerpoint/2010/main" val="960577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D5B4BC8-401D-4390-9600-E323DE47AE48}"/>
              </a:ext>
            </a:extLst>
          </p:cNvPr>
          <p:cNvGrpSpPr/>
          <p:nvPr/>
        </p:nvGrpSpPr>
        <p:grpSpPr>
          <a:xfrm>
            <a:off x="2930770" y="492369"/>
            <a:ext cx="9261230" cy="6451796"/>
            <a:chOff x="2930770" y="492369"/>
            <a:chExt cx="9261230" cy="645179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8829AF8-A300-4DE3-91BD-096DF644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257"/>
            <a:stretch/>
          </p:blipFill>
          <p:spPr>
            <a:xfrm>
              <a:off x="2930770" y="564920"/>
              <a:ext cx="9114692" cy="332128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5522AF4E-C00F-4608-958A-A892ACFA6963}"/>
                </a:ext>
              </a:extLst>
            </p:cNvPr>
            <p:cNvSpPr/>
            <p:nvPr/>
          </p:nvSpPr>
          <p:spPr>
            <a:xfrm>
              <a:off x="9759462" y="492369"/>
              <a:ext cx="2127738" cy="3341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C77CC3B-F5CF-4263-B2D7-608D6A796230}"/>
                </a:ext>
              </a:extLst>
            </p:cNvPr>
            <p:cNvSpPr/>
            <p:nvPr/>
          </p:nvSpPr>
          <p:spPr>
            <a:xfrm>
              <a:off x="10269415" y="492369"/>
              <a:ext cx="1922585" cy="492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0626026-2187-4983-BA50-8D9A4BBFD450}"/>
                </a:ext>
              </a:extLst>
            </p:cNvPr>
            <p:cNvSpPr txBox="1"/>
            <p:nvPr/>
          </p:nvSpPr>
          <p:spPr>
            <a:xfrm>
              <a:off x="2930770" y="4081843"/>
              <a:ext cx="926123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STEM Education Advisory Panel established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October 18, 2017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Currently accepting recommendations                          (Target date </a:t>
              </a:r>
              <a:r>
                <a:rPr kumimoji="0" lang="en-US" sz="2800" b="0" i="0" u="none" strike="sng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November 30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2017)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7FCE96A-A94D-45FE-B8DA-4FB78AC54EF4}"/>
                </a:ext>
              </a:extLst>
            </p:cNvPr>
            <p:cNvSpPr txBox="1"/>
            <p:nvPr/>
          </p:nvSpPr>
          <p:spPr>
            <a:xfrm>
              <a:off x="3373821" y="2115173"/>
              <a:ext cx="8586951" cy="104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Request for Recommendations for Membership on STEM Education Advisory Panel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3589D52-431D-4759-8FAB-131864306707}"/>
              </a:ext>
            </a:extLst>
          </p:cNvPr>
          <p:cNvSpPr txBox="1"/>
          <p:nvPr/>
        </p:nvSpPr>
        <p:spPr>
          <a:xfrm>
            <a:off x="2973314" y="6440251"/>
            <a:ext cx="8835318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defRPr/>
            </a:pPr>
            <a:r>
              <a:rPr lang="en-US" sz="2000" i="1" dirty="0">
                <a:solidFill>
                  <a:prstClr val="black"/>
                </a:solidFill>
              </a:rPr>
              <a:t>National Science Foundation</a:t>
            </a:r>
          </a:p>
        </p:txBody>
      </p:sp>
    </p:spTree>
    <p:extLst>
      <p:ext uri="{BB962C8B-B14F-4D97-AF65-F5344CB8AC3E}">
        <p14:creationId xmlns:p14="http://schemas.microsoft.com/office/powerpoint/2010/main" val="2619335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D5B4BC8-401D-4390-9600-E323DE47AE48}"/>
              </a:ext>
            </a:extLst>
          </p:cNvPr>
          <p:cNvGrpSpPr/>
          <p:nvPr/>
        </p:nvGrpSpPr>
        <p:grpSpPr>
          <a:xfrm>
            <a:off x="9759462" y="492369"/>
            <a:ext cx="2432538" cy="492369"/>
            <a:chOff x="9759462" y="492369"/>
            <a:chExt cx="2432538" cy="49236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5522AF4E-C00F-4608-958A-A892ACFA6963}"/>
                </a:ext>
              </a:extLst>
            </p:cNvPr>
            <p:cNvSpPr/>
            <p:nvPr/>
          </p:nvSpPr>
          <p:spPr>
            <a:xfrm>
              <a:off x="9759462" y="492369"/>
              <a:ext cx="2127738" cy="3341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C77CC3B-F5CF-4263-B2D7-608D6A796230}"/>
                </a:ext>
              </a:extLst>
            </p:cNvPr>
            <p:cNvSpPr/>
            <p:nvPr/>
          </p:nvSpPr>
          <p:spPr>
            <a:xfrm>
              <a:off x="10269415" y="492369"/>
              <a:ext cx="1922585" cy="492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7E8AC10D-6AE7-45D8-9CE5-23B09D8BA57B}"/>
              </a:ext>
            </a:extLst>
          </p:cNvPr>
          <p:cNvSpPr txBox="1">
            <a:spLocks/>
          </p:cNvSpPr>
          <p:nvPr/>
        </p:nvSpPr>
        <p:spPr>
          <a:xfrm>
            <a:off x="3045058" y="718862"/>
            <a:ext cx="869183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b="1" dirty="0">
                <a:solidFill>
                  <a:prstClr val="black"/>
                </a:solidFill>
                <a:latin typeface="Calibri Light" panose="020F0302020204030204"/>
              </a:rPr>
              <a:t>Establishing an HS</a:t>
            </a:r>
            <a:r>
              <a:rPr lang="en-US" b="1" dirty="0">
                <a:solidFill>
                  <a:prstClr val="black"/>
                </a:solidFill>
              </a:rPr>
              <a:t>I</a:t>
            </a:r>
            <a:r>
              <a:rPr lang="en-US" b="1" dirty="0">
                <a:solidFill>
                  <a:prstClr val="black"/>
                </a:solidFill>
                <a:latin typeface="Calibri Light" panose="020F0302020204030204"/>
              </a:rPr>
              <a:t> Program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EDC0589-A128-4B4A-82BF-1581C985534C}"/>
              </a:ext>
            </a:extLst>
          </p:cNvPr>
          <p:cNvSpPr txBox="1"/>
          <p:nvPr/>
        </p:nvSpPr>
        <p:spPr>
          <a:xfrm>
            <a:off x="3045058" y="1381643"/>
            <a:ext cx="9208682" cy="501675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</a:rPr>
              <a:t>NSF announces plans for Hispanic Serving Institution Program – June 6, 2017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</a:rPr>
              <a:t>Goals to establish the program: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en-US" sz="3200" dirty="0">
                <a:solidFill>
                  <a:prstClr val="black"/>
                </a:solidFill>
              </a:rPr>
              <a:t>Build capacity at Hispanic Serving Institutions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en-US" sz="3200" dirty="0">
                <a:solidFill>
                  <a:prstClr val="black"/>
                </a:solidFill>
              </a:rPr>
              <a:t>Focus on undergraduate HSIs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A Subcommittee of our Advisory Committee comprised of HSI campus leaders provided </a:t>
            </a:r>
            <a:r>
              <a:rPr lang="en-US" sz="3200" dirty="0" smtClean="0">
                <a:solidFill>
                  <a:prstClr val="black"/>
                </a:solidFill>
              </a:rPr>
              <a:t>a</a:t>
            </a:r>
            <a:r>
              <a:rPr lang="en-US" sz="3200" dirty="0" smtClean="0">
                <a:solidFill>
                  <a:prstClr val="black"/>
                </a:solidFill>
              </a:rPr>
              <a:t>dvice regarding the solicitation.</a:t>
            </a:r>
            <a:endParaRPr lang="en-US" sz="3200" dirty="0">
              <a:solidFill>
                <a:prstClr val="black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</a:rPr>
              <a:t>Dear Colleague Letter to fund conferences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</a:rPr>
              <a:t>Solicitation Released </a:t>
            </a:r>
            <a:r>
              <a:rPr lang="en-US" sz="3200" dirty="0" smtClean="0">
                <a:solidFill>
                  <a:srgbClr val="FF0000"/>
                </a:solidFill>
              </a:rPr>
              <a:t>today</a:t>
            </a:r>
            <a:r>
              <a:rPr lang="en-US" sz="3200" dirty="0" smtClean="0">
                <a:solidFill>
                  <a:prstClr val="black"/>
                </a:solidFill>
              </a:rPr>
              <a:t> (NSF </a:t>
            </a:r>
            <a:r>
              <a:rPr lang="en-US" sz="3200" dirty="0">
                <a:solidFill>
                  <a:prstClr val="black"/>
                </a:solidFill>
              </a:rPr>
              <a:t>18-524)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C780BA1-82B7-4C79-A2CE-BF818225DF9B}"/>
              </a:ext>
            </a:extLst>
          </p:cNvPr>
          <p:cNvSpPr txBox="1"/>
          <p:nvPr/>
        </p:nvSpPr>
        <p:spPr>
          <a:xfrm>
            <a:off x="2973314" y="6440251"/>
            <a:ext cx="8835318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defRPr/>
            </a:pPr>
            <a:r>
              <a:rPr lang="en-US" sz="2000" i="1" dirty="0">
                <a:solidFill>
                  <a:prstClr val="black"/>
                </a:solidFill>
              </a:rPr>
              <a:t>National Science Foundation</a:t>
            </a:r>
          </a:p>
        </p:txBody>
      </p:sp>
    </p:spTree>
    <p:extLst>
      <p:ext uri="{BB962C8B-B14F-4D97-AF65-F5344CB8AC3E}">
        <p14:creationId xmlns:p14="http://schemas.microsoft.com/office/powerpoint/2010/main" val="674177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D5B4BC8-401D-4390-9600-E323DE47AE48}"/>
              </a:ext>
            </a:extLst>
          </p:cNvPr>
          <p:cNvGrpSpPr/>
          <p:nvPr/>
        </p:nvGrpSpPr>
        <p:grpSpPr>
          <a:xfrm>
            <a:off x="9759462" y="492369"/>
            <a:ext cx="2432538" cy="492369"/>
            <a:chOff x="9759462" y="492369"/>
            <a:chExt cx="2432538" cy="49236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5522AF4E-C00F-4608-958A-A892ACFA6963}"/>
                </a:ext>
              </a:extLst>
            </p:cNvPr>
            <p:cNvSpPr/>
            <p:nvPr/>
          </p:nvSpPr>
          <p:spPr>
            <a:xfrm>
              <a:off x="9759462" y="492369"/>
              <a:ext cx="2127738" cy="3341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C77CC3B-F5CF-4263-B2D7-608D6A796230}"/>
                </a:ext>
              </a:extLst>
            </p:cNvPr>
            <p:cNvSpPr/>
            <p:nvPr/>
          </p:nvSpPr>
          <p:spPr>
            <a:xfrm>
              <a:off x="10269415" y="492369"/>
              <a:ext cx="1922585" cy="492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7E8AC10D-6AE7-45D8-9CE5-23B09D8BA57B}"/>
              </a:ext>
            </a:extLst>
          </p:cNvPr>
          <p:cNvSpPr txBox="1">
            <a:spLocks/>
          </p:cNvSpPr>
          <p:nvPr/>
        </p:nvSpPr>
        <p:spPr>
          <a:xfrm>
            <a:off x="3045058" y="718862"/>
            <a:ext cx="869183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b="1" dirty="0">
                <a:solidFill>
                  <a:prstClr val="black"/>
                </a:solidFill>
                <a:latin typeface="Calibri Light" panose="020F0302020204030204"/>
              </a:rPr>
              <a:t>HS</a:t>
            </a:r>
            <a:r>
              <a:rPr lang="en-US" b="1" dirty="0">
                <a:solidFill>
                  <a:prstClr val="black"/>
                </a:solidFill>
              </a:rPr>
              <a:t>I</a:t>
            </a:r>
            <a:r>
              <a:rPr lang="en-US" b="1" dirty="0">
                <a:solidFill>
                  <a:prstClr val="black"/>
                </a:solidFill>
                <a:latin typeface="Calibri Light" panose="020F0302020204030204"/>
              </a:rPr>
              <a:t> Conference Awards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EDC0589-A128-4B4A-82BF-1581C985534C}"/>
              </a:ext>
            </a:extLst>
          </p:cNvPr>
          <p:cNvSpPr txBox="1"/>
          <p:nvPr/>
        </p:nvSpPr>
        <p:spPr>
          <a:xfrm>
            <a:off x="2983318" y="1595021"/>
            <a:ext cx="9029142" cy="457817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lvl="0" indent="-457200">
              <a:lnSpc>
                <a:spcPts val="3180"/>
              </a:lnSpc>
              <a:buFont typeface="Arial" panose="020B0604020202020204" pitchFamily="34" charset="0"/>
              <a:buChar char="•"/>
              <a:defRPr/>
            </a:pPr>
            <a:r>
              <a:rPr lang="en-US" sz="2650" dirty="0">
                <a:solidFill>
                  <a:prstClr val="black"/>
                </a:solidFill>
              </a:rPr>
              <a:t>University of Arizona – November 18-20, 2017                                                                   Transforming STEM Education in Hispanic Serving Institutions - Regional Insights from the Southwest</a:t>
            </a:r>
          </a:p>
          <a:p>
            <a:pPr marL="457200" lvl="0" indent="-457200">
              <a:lnSpc>
                <a:spcPts val="3180"/>
              </a:lnSpc>
              <a:buFont typeface="Arial" panose="020B0604020202020204" pitchFamily="34" charset="0"/>
              <a:buChar char="•"/>
              <a:defRPr/>
            </a:pPr>
            <a:r>
              <a:rPr lang="en-US" sz="2650" dirty="0">
                <a:solidFill>
                  <a:prstClr val="black"/>
                </a:solidFill>
              </a:rPr>
              <a:t>Nova Southeastern University, FL – December 11-12, 2017                                              Hispanic-focused STEM Ideas for Inspiration and Innovation</a:t>
            </a:r>
          </a:p>
          <a:p>
            <a:pPr marL="457200" lvl="0" indent="-457200">
              <a:lnSpc>
                <a:spcPts val="3180"/>
              </a:lnSpc>
              <a:buFont typeface="Arial" panose="020B0604020202020204" pitchFamily="34" charset="0"/>
              <a:buChar char="•"/>
              <a:defRPr/>
            </a:pPr>
            <a:r>
              <a:rPr lang="en-US" sz="2650" dirty="0">
                <a:solidFill>
                  <a:prstClr val="black"/>
                </a:solidFill>
              </a:rPr>
              <a:t>University of California-Irvine – January 22-24, 2018                                                       Pathways for Hispanic Students in STEM</a:t>
            </a:r>
          </a:p>
          <a:p>
            <a:pPr marL="457200" lvl="0" indent="-457200">
              <a:lnSpc>
                <a:spcPts val="3180"/>
              </a:lnSpc>
              <a:buFont typeface="Arial" panose="020B0604020202020204" pitchFamily="34" charset="0"/>
              <a:buChar char="•"/>
              <a:defRPr/>
            </a:pPr>
            <a:r>
              <a:rPr lang="en-US" sz="2650" dirty="0">
                <a:solidFill>
                  <a:prstClr val="black"/>
                </a:solidFill>
              </a:rPr>
              <a:t>University of Houston – February 16-18, 2018                                                    Understanding and Improving Readiness and Student Transitions</a:t>
            </a:r>
          </a:p>
          <a:p>
            <a:pPr marL="457200" lvl="0" indent="-457200">
              <a:lnSpc>
                <a:spcPts val="3180"/>
              </a:lnSpc>
              <a:buFont typeface="Arial" panose="020B0604020202020204" pitchFamily="34" charset="0"/>
              <a:buChar char="•"/>
              <a:defRPr/>
            </a:pPr>
            <a:r>
              <a:rPr lang="en-US" sz="2650" dirty="0">
                <a:solidFill>
                  <a:prstClr val="black"/>
                </a:solidFill>
              </a:rPr>
              <a:t>Additional submissions received September 30, 2017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6ECA72-2261-4D91-A4A8-F4E926916099}"/>
              </a:ext>
            </a:extLst>
          </p:cNvPr>
          <p:cNvSpPr txBox="1"/>
          <p:nvPr/>
        </p:nvSpPr>
        <p:spPr>
          <a:xfrm>
            <a:off x="2973314" y="6440251"/>
            <a:ext cx="8835318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defRPr/>
            </a:pPr>
            <a:r>
              <a:rPr lang="en-US" sz="2000" i="1" dirty="0">
                <a:solidFill>
                  <a:prstClr val="black"/>
                </a:solidFill>
              </a:rPr>
              <a:t>National Science Foundation</a:t>
            </a:r>
          </a:p>
        </p:txBody>
      </p:sp>
    </p:spTree>
    <p:extLst>
      <p:ext uri="{BB962C8B-B14F-4D97-AF65-F5344CB8AC3E}">
        <p14:creationId xmlns:p14="http://schemas.microsoft.com/office/powerpoint/2010/main" val="2248314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BE21F0-DB3B-49BA-B60D-E5F683066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1"/>
          <a:stretch/>
        </p:blipFill>
        <p:spPr>
          <a:xfrm>
            <a:off x="2794397" y="1061474"/>
            <a:ext cx="9417267" cy="47485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40297702-E81F-4A0F-BE7F-BF313E1168B6}"/>
              </a:ext>
            </a:extLst>
          </p:cNvPr>
          <p:cNvSpPr txBox="1">
            <a:spLocks/>
          </p:cNvSpPr>
          <p:nvPr/>
        </p:nvSpPr>
        <p:spPr>
          <a:xfrm>
            <a:off x="3406505" y="5908274"/>
            <a:ext cx="7735612" cy="732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http://www.nsf.gov/news/special_reports/big_ideas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61EE62-6A58-4A3E-96B3-152FDC7C4C3D}"/>
              </a:ext>
            </a:extLst>
          </p:cNvPr>
          <p:cNvSpPr txBox="1"/>
          <p:nvPr/>
        </p:nvSpPr>
        <p:spPr>
          <a:xfrm>
            <a:off x="2973314" y="6440251"/>
            <a:ext cx="8835318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defRPr/>
            </a:pPr>
            <a:r>
              <a:rPr lang="en-US" sz="2000" i="1" dirty="0">
                <a:solidFill>
                  <a:prstClr val="black"/>
                </a:solidFill>
              </a:rPr>
              <a:t>National Science Foundation</a:t>
            </a:r>
          </a:p>
        </p:txBody>
      </p:sp>
    </p:spTree>
    <p:extLst>
      <p:ext uri="{BB962C8B-B14F-4D97-AF65-F5344CB8AC3E}">
        <p14:creationId xmlns:p14="http://schemas.microsoft.com/office/powerpoint/2010/main" val="330332517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891</Words>
  <Application>Microsoft Office PowerPoint</Application>
  <PresentationFormat>Widescreen</PresentationFormat>
  <Paragraphs>206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Impact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Joyner, Tarri M.</dc:creator>
  <cp:lastModifiedBy>Lewis, William J.</cp:lastModifiedBy>
  <cp:revision>60</cp:revision>
  <cp:lastPrinted>2017-12-07T16:02:00Z</cp:lastPrinted>
  <dcterms:created xsi:type="dcterms:W3CDTF">2017-12-04T17:53:48Z</dcterms:created>
  <dcterms:modified xsi:type="dcterms:W3CDTF">2017-12-07T17:54:37Z</dcterms:modified>
</cp:coreProperties>
</file>