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2"/>
  </p:sldMasterIdLst>
  <p:notesMasterIdLst>
    <p:notesMasterId r:id="rId15"/>
  </p:notesMasterIdLst>
  <p:handoutMasterIdLst>
    <p:handoutMasterId r:id="rId16"/>
  </p:handoutMasterIdLst>
  <p:sldIdLst>
    <p:sldId id="269" r:id="rId3"/>
    <p:sldId id="307" r:id="rId4"/>
    <p:sldId id="354" r:id="rId5"/>
    <p:sldId id="355" r:id="rId6"/>
    <p:sldId id="364" r:id="rId7"/>
    <p:sldId id="360" r:id="rId8"/>
    <p:sldId id="381" r:id="rId9"/>
    <p:sldId id="376" r:id="rId10"/>
    <p:sldId id="378" r:id="rId11"/>
    <p:sldId id="382" r:id="rId12"/>
    <p:sldId id="335" r:id="rId13"/>
    <p:sldId id="380" r:id="rId14"/>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guide id="16" orient="horz" pos="2200">
          <p15:clr>
            <a:srgbClr val="A4A3A4"/>
          </p15:clr>
        </p15:guide>
        <p15:guide id="17" orient="horz" pos="56">
          <p15:clr>
            <a:srgbClr val="A4A3A4"/>
          </p15:clr>
        </p15:guide>
        <p15:guide id="18" orient="horz" pos="2176">
          <p15:clr>
            <a:srgbClr val="A4A3A4"/>
          </p15:clr>
        </p15:guide>
        <p15:guide id="19" pos="1135">
          <p15:clr>
            <a:srgbClr val="A4A3A4"/>
          </p15:clr>
        </p15:guide>
        <p15:guide id="20" pos="6903">
          <p15:clr>
            <a:srgbClr val="A4A3A4"/>
          </p15:clr>
        </p15:guide>
        <p15:guide id="21" pos="75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270" autoAdjust="0"/>
    <p:restoredTop sz="81172" autoAdjust="0"/>
  </p:normalViewPr>
  <p:slideViewPr>
    <p:cSldViewPr snapToGrid="0">
      <p:cViewPr varScale="1">
        <p:scale>
          <a:sx n="60" d="100"/>
          <a:sy n="60" d="100"/>
        </p:scale>
        <p:origin x="720" y="72"/>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 orient="horz" pos="2200"/>
        <p:guide orient="horz" pos="56"/>
        <p:guide orient="horz" pos="2176"/>
        <p:guide pos="1135"/>
        <p:guide pos="6903"/>
        <p:guide pos="751"/>
      </p:guideLst>
    </p:cSldViewPr>
  </p:slideViewPr>
  <p:notesTextViewPr>
    <p:cViewPr>
      <p:scale>
        <a:sx n="1" d="1"/>
        <a:sy n="1" d="1"/>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pPr/>
              <a:t>12/7/2017</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p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pPr/>
              <a:t>12/7/2017</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p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 aim</a:t>
            </a:r>
            <a:r>
              <a:rPr lang="en-US" b="1" baseline="0" dirty="0" smtClean="0"/>
              <a:t> of this presentation is to provide you with information about the United States Commission on Mathematics Instruction its collaborative role in international mathematics education, global outreach and partnerships.</a:t>
            </a:r>
            <a:endParaRPr lang="en-US" b="1" dirty="0"/>
          </a:p>
        </p:txBody>
      </p:sp>
      <p:sp>
        <p:nvSpPr>
          <p:cNvPr id="4" name="Slide Number Placeholder 3"/>
          <p:cNvSpPr>
            <a:spLocks noGrp="1"/>
          </p:cNvSpPr>
          <p:nvPr>
            <p:ph type="sldNum" sz="quarter" idx="10"/>
          </p:nvPr>
        </p:nvSpPr>
        <p:spPr/>
        <p:txBody>
          <a:bodyPr/>
          <a:lstStyle/>
          <a:p>
            <a:fld id="{69C971FF-EF28-4195-A575-329446EFAA55}" type="slidenum">
              <a:rPr lang="en-US" smtClean="0"/>
              <a:pPr/>
              <a:t>1</a:t>
            </a:fld>
            <a:endParaRPr lang="en-US"/>
          </a:p>
        </p:txBody>
      </p:sp>
    </p:spTree>
    <p:extLst>
      <p:ext uri="{BB962C8B-B14F-4D97-AF65-F5344CB8AC3E}">
        <p14:creationId xmlns:p14="http://schemas.microsoft.com/office/powerpoint/2010/main" val="1700952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a:t>
            </a:r>
            <a:r>
              <a:rPr lang="en-US" baseline="0" dirty="0" smtClean="0"/>
              <a:t> the listed associations for their support of the reception. One hundred forty mathematics educators attended, including the members of Executive Committee of International Mathematics Union and members of ICMI.</a:t>
            </a:r>
            <a:endParaRPr lang="en-US" dirty="0" smtClean="0"/>
          </a:p>
        </p:txBody>
      </p:sp>
      <p:sp>
        <p:nvSpPr>
          <p:cNvPr id="4" name="Slide Number Placeholder 3"/>
          <p:cNvSpPr>
            <a:spLocks noGrp="1"/>
          </p:cNvSpPr>
          <p:nvPr>
            <p:ph type="sldNum" sz="quarter" idx="10"/>
          </p:nvPr>
        </p:nvSpPr>
        <p:spPr/>
        <p:txBody>
          <a:bodyPr/>
          <a:lstStyle/>
          <a:p>
            <a:fld id="{69C971FF-EF28-4195-A575-329446EFAA55}" type="slidenum">
              <a:rPr lang="en-US" smtClean="0"/>
              <a:pPr/>
              <a:t>10</a:t>
            </a:fld>
            <a:endParaRPr lang="en-US"/>
          </a:p>
        </p:txBody>
      </p:sp>
    </p:spTree>
    <p:extLst>
      <p:ext uri="{BB962C8B-B14F-4D97-AF65-F5344CB8AC3E}">
        <p14:creationId xmlns:p14="http://schemas.microsoft.com/office/powerpoint/2010/main" val="2007846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a:t>
            </a:r>
            <a:r>
              <a:rPr lang="en-US" dirty="0" err="1" smtClean="0"/>
              <a:t>Hawai’I</a:t>
            </a:r>
            <a:r>
              <a:rPr lang="en-US" dirty="0" smtClean="0"/>
              <a:t> bid. If we want to have an ICME in US</a:t>
            </a:r>
            <a:r>
              <a:rPr lang="en-US" baseline="0" dirty="0" smtClean="0"/>
              <a:t> we will need support (financial) from professional organizations. Could be the start of a discussion. ICME-15 (2024) Intention to Bid proposals were due December 1, 2017. We don’t believe anyone from US is planning on bidding.</a:t>
            </a:r>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uk-UA" smtClean="0"/>
              <a:pPr/>
              <a:t>11</a:t>
            </a:fld>
            <a:endParaRPr lang="uk-UA"/>
          </a:p>
        </p:txBody>
      </p:sp>
    </p:spTree>
    <p:extLst>
      <p:ext uri="{BB962C8B-B14F-4D97-AF65-F5344CB8AC3E}">
        <p14:creationId xmlns:p14="http://schemas.microsoft.com/office/powerpoint/2010/main" val="4028525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2"/>
          <p:cNvSpPr>
            <a:spLocks noGrp="1" noRot="1" noChangeAspect="1" noChangeArrowheads="1" noTextEdit="1"/>
          </p:cNvSpPr>
          <p:nvPr>
            <p:ph type="sldImg"/>
          </p:nvPr>
        </p:nvSpPr>
        <p:spPr>
          <a:ln/>
        </p:spPr>
      </p:sp>
      <p:sp>
        <p:nvSpPr>
          <p:cNvPr id="10242" name="Rectangle 3"/>
          <p:cNvSpPr>
            <a:spLocks noGrp="1" noChangeArrowheads="1"/>
          </p:cNvSpPr>
          <p:nvPr>
            <p:ph type="body" idx="1"/>
          </p:nvPr>
        </p:nvSpPr>
        <p:spPr>
          <a:noFill/>
          <a:ln/>
          <a:extLst>
            <a:ext uri="{FAA26D3D-D897-4be2-8F04-BA451C77F1D7}">
              <ma14:placeholderFlag xmlns="" xmlns:ma14="http://schemas.microsoft.com/office/mac/drawingml/2011/main" val="1"/>
            </a:ex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latin typeface="Arial" charset="0"/>
                <a:ea typeface="ＭＳ Ｐゴシック" charset="0"/>
                <a:cs typeface="ＭＳ Ｐゴシック" charset="0"/>
              </a:rPr>
              <a:t>Some may not know much about the commission.</a:t>
            </a:r>
          </a:p>
          <a:p>
            <a:r>
              <a:rPr lang="en-US" dirty="0" smtClean="0">
                <a:latin typeface="Arial" charset="0"/>
                <a:ea typeface="ＭＳ Ｐゴシック" charset="0"/>
                <a:cs typeface="ＭＳ Ｐゴシック" charset="0"/>
              </a:rPr>
              <a:t>Alphabet</a:t>
            </a:r>
            <a:r>
              <a:rPr lang="en-US" baseline="0" dirty="0" smtClean="0">
                <a:latin typeface="Arial" charset="0"/>
                <a:ea typeface="ＭＳ Ｐゴシック" charset="0"/>
                <a:cs typeface="ＭＳ Ｐゴシック" charset="0"/>
              </a:rPr>
              <a:t> Soup</a:t>
            </a:r>
          </a:p>
          <a:p>
            <a:r>
              <a:rPr lang="en-US" baseline="0" dirty="0" smtClean="0">
                <a:latin typeface="Arial" charset="0"/>
                <a:ea typeface="ＭＳ Ｐゴシック" charset="0"/>
                <a:cs typeface="ＭＳ Ｐゴシック" charset="0"/>
              </a:rPr>
              <a:t>International Mathematical Union, 1919, Felix Klein first president</a:t>
            </a:r>
          </a:p>
          <a:p>
            <a:r>
              <a:rPr lang="en-US" baseline="0" dirty="0" smtClean="0">
                <a:latin typeface="Arial" charset="0"/>
                <a:ea typeface="ＭＳ Ｐゴシック" charset="0"/>
                <a:cs typeface="ＭＳ Ｐゴシック" charset="0"/>
              </a:rPr>
              <a:t>International Commission on Mathematical Instruction, 1908, reconstituted 1952 as a commission of the IMU</a:t>
            </a:r>
          </a:p>
          <a:p>
            <a:r>
              <a:rPr lang="en-US" baseline="0" dirty="0" smtClean="0">
                <a:latin typeface="Arial" charset="0"/>
                <a:ea typeface="ＭＳ Ｐゴシック" charset="0"/>
                <a:cs typeface="ＭＳ Ｐゴシック" charset="0"/>
              </a:rPr>
              <a:t>Countries are members 92 ICMI, 70 IMU</a:t>
            </a:r>
          </a:p>
          <a:p>
            <a:r>
              <a:rPr lang="en-US" baseline="0" dirty="0" smtClean="0">
                <a:latin typeface="Arial" charset="0"/>
                <a:ea typeface="ＭＳ Ｐゴシック" charset="0"/>
                <a:cs typeface="ＭＳ Ｐゴシック" charset="0"/>
              </a:rPr>
              <a:t>US adhering organization is the National Academies &gt; Policy and Global Affairs Policy Unit &gt; Board on International Scientific Organizations (BISO) &gt; U.S. National Commission on Mathematics Instruction (USNC/MI)</a:t>
            </a:r>
          </a:p>
          <a:p>
            <a:endParaRPr lang="en-US" dirty="0" smtClean="0">
              <a:latin typeface="Arial" charset="0"/>
              <a:ea typeface="ＭＳ Ｐゴシック" charset="0"/>
              <a:cs typeface="ＭＳ Ｐゴシック" charset="0"/>
            </a:endParaRPr>
          </a:p>
          <a:p>
            <a:r>
              <a:rPr lang="en-US" dirty="0" smtClean="0">
                <a:latin typeface="Arial" charset="0"/>
                <a:ea typeface="ＭＳ Ｐゴシック" charset="0"/>
                <a:cs typeface="ＭＳ Ｐゴシック" charset="0"/>
              </a:rPr>
              <a:t>No US representation on ICMI, our nominee was not elected at the General Assembly meeting in Hamburg</a:t>
            </a:r>
            <a:endParaRPr lang="en-US"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3577698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lumMod val="50000"/>
                  </a:schemeClr>
                </a:solidFill>
                <a:latin typeface="+mn-lt"/>
                <a:ea typeface="+mn-ea"/>
                <a:cs typeface="+mn-cs"/>
              </a:rPr>
              <a:t>As such,</a:t>
            </a:r>
            <a:r>
              <a:rPr lang="en-US" sz="1200" kern="1200" baseline="0" dirty="0" smtClean="0">
                <a:solidFill>
                  <a:schemeClr val="tx1">
                    <a:lumMod val="50000"/>
                  </a:schemeClr>
                </a:solidFill>
                <a:latin typeface="+mn-lt"/>
                <a:ea typeface="+mn-ea"/>
                <a:cs typeface="+mn-cs"/>
              </a:rPr>
              <a:t> our primary function is to </a:t>
            </a:r>
            <a:r>
              <a:rPr lang="en-US" sz="1200" kern="1200" dirty="0" smtClean="0">
                <a:solidFill>
                  <a:schemeClr val="tx1">
                    <a:lumMod val="50000"/>
                  </a:schemeClr>
                </a:solidFill>
                <a:latin typeface="+mn-lt"/>
                <a:ea typeface="+mn-ea"/>
                <a:cs typeface="+mn-cs"/>
              </a:rPr>
              <a:t>liaise with ICMI. This is done through a variety of activities.1) sending reps to the General Assembly meeting at ICME. 2) proposing candidates for the EC, award committees and awards, IPCs for ICME or for the ICMI studies. 3) following and disseminating the results of ICMI studies. I don't know exactly what our role has been in the past regarding participation in ICMI Study Conferences, but we have added some funding to send a participant in the next round of funding. 4) cooperating on the travel grant program to ICME. The main route of dissemination in the past has been to offer several presentations at the NCTM national meeting, on ICMI studies, on ICME, on the Klein and </a:t>
            </a:r>
            <a:r>
              <a:rPr lang="en-US" sz="1200" kern="1200" dirty="0" err="1" smtClean="0">
                <a:solidFill>
                  <a:schemeClr val="tx1">
                    <a:lumMod val="50000"/>
                  </a:schemeClr>
                </a:solidFill>
                <a:latin typeface="+mn-lt"/>
                <a:ea typeface="+mn-ea"/>
                <a:cs typeface="+mn-cs"/>
              </a:rPr>
              <a:t>Freudenthal</a:t>
            </a:r>
            <a:r>
              <a:rPr lang="en-US" sz="1200" kern="1200" dirty="0" smtClean="0">
                <a:solidFill>
                  <a:schemeClr val="tx1">
                    <a:lumMod val="50000"/>
                  </a:schemeClr>
                </a:solidFill>
                <a:latin typeface="+mn-lt"/>
                <a:ea typeface="+mn-ea"/>
                <a:cs typeface="+mn-cs"/>
              </a:rPr>
              <a:t> awards, the Klein Project, and other things</a:t>
            </a:r>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pPr/>
              <a:t>3</a:t>
            </a:fld>
            <a:endParaRPr lang="en-US"/>
          </a:p>
        </p:txBody>
      </p:sp>
    </p:spTree>
    <p:extLst>
      <p:ext uri="{BB962C8B-B14F-4D97-AF65-F5344CB8AC3E}">
        <p14:creationId xmlns:p14="http://schemas.microsoft.com/office/powerpoint/2010/main" val="3676418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Mention that nominations</a:t>
            </a:r>
            <a:r>
              <a:rPr lang="en-US" baseline="0" dirty="0" smtClean="0"/>
              <a:t> for membership come from CBMS, NCTM, or USNC/MI but the appointments are individual and the members do not represent specific organizations.</a:t>
            </a:r>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pPr/>
              <a:t>4</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lumMod val="50000"/>
                  </a:schemeClr>
                </a:solidFill>
                <a:effectLst/>
                <a:latin typeface="+mn-lt"/>
                <a:ea typeface="+mn-ea"/>
                <a:cs typeface="+mn-cs"/>
              </a:rPr>
              <a:t>This is according to a agreement revised January 29, 2010.</a:t>
            </a:r>
          </a:p>
          <a:p>
            <a:r>
              <a:rPr lang="en-US" sz="1200" kern="1200" dirty="0" smtClean="0">
                <a:solidFill>
                  <a:schemeClr val="tx1">
                    <a:lumMod val="50000"/>
                  </a:schemeClr>
                </a:solidFill>
                <a:effectLst/>
                <a:latin typeface="+mn-lt"/>
                <a:ea typeface="+mn-ea"/>
                <a:cs typeface="+mn-cs"/>
              </a:rPr>
              <a:t>I can</a:t>
            </a:r>
            <a:r>
              <a:rPr lang="en-US" sz="1200" kern="1200" baseline="0" dirty="0" smtClean="0">
                <a:solidFill>
                  <a:schemeClr val="tx1">
                    <a:lumMod val="50000"/>
                  </a:schemeClr>
                </a:solidFill>
                <a:effectLst/>
                <a:latin typeface="+mn-lt"/>
                <a:ea typeface="+mn-ea"/>
                <a:cs typeface="+mn-cs"/>
              </a:rPr>
              <a:t> provide David </a:t>
            </a:r>
            <a:r>
              <a:rPr lang="en-US" sz="1200" kern="1200" baseline="0" dirty="0" err="1" smtClean="0">
                <a:solidFill>
                  <a:schemeClr val="tx1">
                    <a:lumMod val="50000"/>
                  </a:schemeClr>
                </a:solidFill>
                <a:effectLst/>
                <a:latin typeface="+mn-lt"/>
                <a:ea typeface="+mn-ea"/>
                <a:cs typeface="+mn-cs"/>
              </a:rPr>
              <a:t>Bressoud</a:t>
            </a:r>
            <a:r>
              <a:rPr lang="en-US" sz="1200" kern="1200" baseline="0" dirty="0" smtClean="0">
                <a:solidFill>
                  <a:schemeClr val="tx1">
                    <a:lumMod val="50000"/>
                  </a:schemeClr>
                </a:solidFill>
                <a:effectLst/>
                <a:latin typeface="+mn-lt"/>
                <a:ea typeface="+mn-ea"/>
                <a:cs typeface="+mn-cs"/>
              </a:rPr>
              <a:t> with a copy if he needs it.</a:t>
            </a:r>
          </a:p>
          <a:p>
            <a:r>
              <a:rPr lang="en-US" sz="1200" kern="1200" baseline="0" dirty="0" smtClean="0">
                <a:solidFill>
                  <a:schemeClr val="tx1">
                    <a:lumMod val="50000"/>
                  </a:schemeClr>
                </a:solidFill>
                <a:effectLst/>
                <a:latin typeface="+mn-lt"/>
                <a:ea typeface="+mn-ea"/>
                <a:cs typeface="+mn-cs"/>
              </a:rPr>
              <a:t>Mention the possibility that USNC/MI Operating Procedures might change, and additional nominees may be requested.</a:t>
            </a:r>
            <a:endParaRPr lang="en-US" sz="1200" kern="1200" dirty="0" smtClean="0">
              <a:solidFill>
                <a:schemeClr val="tx1">
                  <a:lumMod val="50000"/>
                </a:schemeClr>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9C971FF-EF28-4195-A575-329446EFAA55}" type="slidenum">
              <a:rPr lang="en-US" smtClean="0"/>
              <a:pPr/>
              <a:t>5</a:t>
            </a:fld>
            <a:endParaRPr lang="en-US"/>
          </a:p>
        </p:txBody>
      </p:sp>
    </p:spTree>
    <p:extLst>
      <p:ext uri="{BB962C8B-B14F-4D97-AF65-F5344CB8AC3E}">
        <p14:creationId xmlns:p14="http://schemas.microsoft.com/office/powerpoint/2010/main" val="552792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Report</a:t>
            </a:r>
            <a:r>
              <a:rPr lang="en-US" baseline="0" dirty="0" smtClean="0"/>
              <a:t> from the Finland workshop has been finalized and will soon be available.</a:t>
            </a:r>
          </a:p>
          <a:p>
            <a:r>
              <a:rPr lang="en-US" baseline="0" dirty="0" smtClean="0"/>
              <a:t>Stress that these were just nominations. Not sure when the awards will be announced but the ICMI website has the awards given in 2011, 2015, etc.</a:t>
            </a:r>
          </a:p>
        </p:txBody>
      </p:sp>
      <p:sp>
        <p:nvSpPr>
          <p:cNvPr id="4" name="Slide Number Placeholder 3"/>
          <p:cNvSpPr>
            <a:spLocks noGrp="1"/>
          </p:cNvSpPr>
          <p:nvPr>
            <p:ph type="sldNum" sz="quarter" idx="10"/>
          </p:nvPr>
        </p:nvSpPr>
        <p:spPr/>
        <p:txBody>
          <a:bodyPr/>
          <a:lstStyle/>
          <a:p>
            <a:fld id="{69C971FF-EF28-4195-A575-329446EFAA55}" type="slidenum">
              <a:rPr lang="en-US" smtClean="0"/>
              <a:pPr/>
              <a:t>6</a:t>
            </a:fld>
            <a:endParaRPr lang="en-US"/>
          </a:p>
        </p:txBody>
      </p:sp>
    </p:spTree>
    <p:extLst>
      <p:ext uri="{BB962C8B-B14F-4D97-AF65-F5344CB8AC3E}">
        <p14:creationId xmlns:p14="http://schemas.microsoft.com/office/powerpoint/2010/main" val="37506791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Park City 2017 held in Utah the week of July 4</a:t>
            </a:r>
            <a:r>
              <a:rPr lang="en-US" baseline="30000" dirty="0" smtClean="0"/>
              <a:t>th</a:t>
            </a:r>
            <a:r>
              <a:rPr lang="en-US" baseline="0" dirty="0" smtClean="0"/>
              <a:t>. </a:t>
            </a:r>
          </a:p>
        </p:txBody>
      </p:sp>
      <p:sp>
        <p:nvSpPr>
          <p:cNvPr id="4" name="Slide Number Placeholder 3"/>
          <p:cNvSpPr>
            <a:spLocks noGrp="1"/>
          </p:cNvSpPr>
          <p:nvPr>
            <p:ph type="sldNum" sz="quarter" idx="10"/>
          </p:nvPr>
        </p:nvSpPr>
        <p:spPr/>
        <p:txBody>
          <a:bodyPr/>
          <a:lstStyle/>
          <a:p>
            <a:fld id="{69C971FF-EF28-4195-A575-329446EFAA55}" type="slidenum">
              <a:rPr lang="en-US" smtClean="0"/>
              <a:pPr/>
              <a:t>7</a:t>
            </a:fld>
            <a:endParaRPr lang="en-US"/>
          </a:p>
        </p:txBody>
      </p:sp>
    </p:spTree>
    <p:extLst>
      <p:ext uri="{BB962C8B-B14F-4D97-AF65-F5344CB8AC3E}">
        <p14:creationId xmlns:p14="http://schemas.microsoft.com/office/powerpoint/2010/main" val="336051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lumMod val="50000"/>
                  </a:schemeClr>
                </a:solidFill>
                <a:effectLst/>
                <a:latin typeface="+mn-lt"/>
                <a:ea typeface="+mn-ea"/>
                <a:cs typeface="+mn-cs"/>
              </a:rPr>
              <a:t>They should know that our NSF</a:t>
            </a:r>
            <a:r>
              <a:rPr lang="en-US" sz="1200" kern="1200" baseline="0" dirty="0" smtClean="0">
                <a:solidFill>
                  <a:schemeClr val="tx1">
                    <a:lumMod val="50000"/>
                  </a:schemeClr>
                </a:solidFill>
                <a:effectLst/>
                <a:latin typeface="+mn-lt"/>
                <a:ea typeface="+mn-ea"/>
                <a:cs typeface="+mn-cs"/>
              </a:rPr>
              <a:t> grant proposal was not funded. It has been resubmitted and we hope that it will fund the activities listed. </a:t>
            </a:r>
          </a:p>
          <a:p>
            <a:endParaRPr lang="en-US" sz="1200" kern="1200" baseline="0" dirty="0" smtClean="0">
              <a:solidFill>
                <a:schemeClr val="tx1">
                  <a:lumMod val="50000"/>
                </a:schemeClr>
              </a:solidFill>
              <a:effectLst/>
              <a:latin typeface="+mn-lt"/>
              <a:ea typeface="+mn-ea"/>
              <a:cs typeface="+mn-cs"/>
            </a:endParaRPr>
          </a:p>
          <a:p>
            <a:r>
              <a:rPr lang="en-US" sz="1200" kern="1200" baseline="0" dirty="0" smtClean="0">
                <a:solidFill>
                  <a:schemeClr val="tx1">
                    <a:lumMod val="50000"/>
                  </a:schemeClr>
                </a:solidFill>
                <a:effectLst/>
                <a:latin typeface="+mn-lt"/>
                <a:ea typeface="+mn-ea"/>
                <a:cs typeface="+mn-cs"/>
              </a:rPr>
              <a:t>Encourage help from the associations to promote our work. It could be anything from links on their website to our page, space in newsletters, presentation slots at conferences, etc. I have listed the organizations that have already said they would help. Apologize if I forgot anyone.</a:t>
            </a:r>
            <a:endParaRPr lang="en-US" sz="1200" kern="1200" dirty="0" smtClean="0">
              <a:solidFill>
                <a:schemeClr val="tx1">
                  <a:lumMod val="50000"/>
                </a:schemeClr>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9C971FF-EF28-4195-A575-329446EFAA55}" type="slidenum">
              <a:rPr lang="en-US" smtClean="0"/>
              <a:pPr/>
              <a:t>8</a:t>
            </a:fld>
            <a:endParaRPr lang="en-US"/>
          </a:p>
        </p:txBody>
      </p:sp>
    </p:spTree>
    <p:extLst>
      <p:ext uri="{BB962C8B-B14F-4D97-AF65-F5344CB8AC3E}">
        <p14:creationId xmlns:p14="http://schemas.microsoft.com/office/powerpoint/2010/main" val="30161490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a:t>
            </a:r>
            <a:r>
              <a:rPr lang="en-US" baseline="0" dirty="0" smtClean="0"/>
              <a:t> the listed associations for their support in a letter from the Academies to the State Department. Apologize if I missed anyone.</a:t>
            </a:r>
            <a:endParaRPr lang="en-US" dirty="0" smtClean="0"/>
          </a:p>
        </p:txBody>
      </p:sp>
      <p:sp>
        <p:nvSpPr>
          <p:cNvPr id="4" name="Slide Number Placeholder 3"/>
          <p:cNvSpPr>
            <a:spLocks noGrp="1"/>
          </p:cNvSpPr>
          <p:nvPr>
            <p:ph type="sldNum" sz="quarter" idx="10"/>
          </p:nvPr>
        </p:nvSpPr>
        <p:spPr/>
        <p:txBody>
          <a:bodyPr/>
          <a:lstStyle/>
          <a:p>
            <a:fld id="{69C971FF-EF28-4195-A575-329446EFAA55}" type="slidenum">
              <a:rPr lang="en-US" smtClean="0"/>
              <a:pPr/>
              <a:t>9</a:t>
            </a:fld>
            <a:endParaRPr lang="en-US"/>
          </a:p>
        </p:txBody>
      </p:sp>
    </p:spTree>
    <p:extLst>
      <p:ext uri="{BB962C8B-B14F-4D97-AF65-F5344CB8AC3E}">
        <p14:creationId xmlns:p14="http://schemas.microsoft.com/office/powerpoint/2010/main" val="3016149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smtClean="0"/>
              <a:t>Click to edit Master title style</a:t>
            </a:r>
            <a:endParaRPr/>
          </a:p>
        </p:txBody>
      </p:sp>
      <p:sp>
        <p:nvSpPr>
          <p:cNvPr id="4" name="Date Placeholder 3"/>
          <p:cNvSpPr>
            <a:spLocks noGrp="1"/>
          </p:cNvSpPr>
          <p:nvPr>
            <p:ph type="dt" sz="half" idx="10"/>
          </p:nvPr>
        </p:nvSpPr>
        <p:spPr/>
        <p:txBody>
          <a:bodyPr/>
          <a:lstStyle/>
          <a:p>
            <a:fld id="{EDF33987-6305-4E2A-BF18-EF013ECE927B}"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F33987-6305-4E2A-BF18-EF013ECE927B}"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pPr/>
              <a:t>‹#›</a:t>
            </a:fld>
            <a:endParaRPr lang="en-US"/>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F33987-6305-4E2A-BF18-EF013ECE927B}"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pPr/>
              <a:t>‹#›</a:t>
            </a:fld>
            <a:endParaRPr lang="en-US"/>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Vertical Title 1"/>
          <p:cNvSpPr>
            <a:spLocks noGrp="1"/>
          </p:cNvSpPr>
          <p:nvPr>
            <p:ph type="title" orient="vert"/>
          </p:nvPr>
        </p:nvSpPr>
        <p:spPr>
          <a:xfrm>
            <a:off x="8836898" y="685800"/>
            <a:ext cx="2134315" cy="5486400"/>
          </a:xfrm>
        </p:spPr>
        <p:txBody>
          <a:bodyPr vert="eaVert"/>
          <a:lstStyle/>
          <a:p>
            <a:r>
              <a:rPr lang="en-US" smtClean="0"/>
              <a:t>Click to edit Master title style</a:t>
            </a:r>
            <a:endParaRPr/>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F33987-6305-4E2A-BF18-EF013ECE927B}"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pPr/>
              <a:t>‹#›</a:t>
            </a:fld>
            <a:endParaRPr lang="en-US"/>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DF33987-6305-4E2A-BF18-EF013ECE927B}"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pPr/>
              <a:t>‹#›</a:t>
            </a:fld>
            <a:endParaRPr lang="en-US"/>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smtClean="0"/>
              <a:t>Click to edit Master title style</a:t>
            </a:r>
            <a:endParaRPr/>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DF33987-6305-4E2A-BF18-EF013ECE927B}"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EDF33987-6305-4E2A-BF18-EF013ECE927B}" type="datetimeFigureOut">
              <a:rPr lang="en-US" smtClean="0"/>
              <a:pPr/>
              <a:t>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pPr/>
              <a:t>‹#›</a:t>
            </a:fld>
            <a:endParaRPr lang="en-US"/>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 name="Title 1"/>
          <p:cNvSpPr>
            <a:spLocks noGrp="1"/>
          </p:cNvSpPr>
          <p:nvPr>
            <p:ph type="title"/>
          </p:nvPr>
        </p:nvSpPr>
        <p:spPr>
          <a:xfrm>
            <a:off x="1217614" y="274638"/>
            <a:ext cx="9753600" cy="1325562"/>
          </a:xfrm>
        </p:spPr>
        <p:txBody>
          <a:bodyPr/>
          <a:lstStyle>
            <a:lvl1pPr>
              <a:defRPr/>
            </a:lvl1pPr>
          </a:lstStyle>
          <a:p>
            <a:r>
              <a:rPr lang="en-US" smtClean="0"/>
              <a:t>Click to edit Master title style</a:t>
            </a:r>
            <a:endParaRPr/>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DF33987-6305-4E2A-BF18-EF013ECE927B}" type="datetimeFigureOut">
              <a:rPr lang="en-US" smtClean="0"/>
              <a:pPr/>
              <a:t>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pPr/>
              <a:t>‹#›</a:t>
            </a:fld>
            <a:endParaRPr lang="en-US"/>
          </a:p>
        </p:txBody>
      </p:sp>
      <p:sp>
        <p:nvSpPr>
          <p:cNvPr id="2" name="Title 1"/>
          <p:cNvSpPr>
            <a:spLocks noGrp="1"/>
          </p:cNvSpPr>
          <p:nvPr>
            <p:ph type="title"/>
          </p:nvPr>
        </p:nvSpPr>
        <p:spPr/>
        <p:txBody>
          <a:bodyPr/>
          <a:lstStyle/>
          <a:p>
            <a:r>
              <a:rPr lang="en-US" smtClean="0"/>
              <a:t>Click to edit Master title style</a:t>
            </a:r>
            <a:endParaRPr/>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33987-6305-4E2A-BF18-EF013ECE927B}" type="datetimeFigureOut">
              <a:rPr lang="en-US" smtClean="0"/>
              <a:pPr/>
              <a:t>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5" name="Date Placeholder 4"/>
          <p:cNvSpPr>
            <a:spLocks noGrp="1"/>
          </p:cNvSpPr>
          <p:nvPr>
            <p:ph type="dt" sz="half" idx="10"/>
          </p:nvPr>
        </p:nvSpPr>
        <p:spPr/>
        <p:txBody>
          <a:bodyPr/>
          <a:lstStyle/>
          <a:p>
            <a:fld id="{EDF33987-6305-4E2A-BF18-EF013ECE927B}"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smtClean="0"/>
              <a:t>Click to edit Master title style</a:t>
            </a:r>
            <a:endParaRPr/>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5" name="Date Placeholder 4"/>
          <p:cNvSpPr>
            <a:spLocks noGrp="1"/>
          </p:cNvSpPr>
          <p:nvPr>
            <p:ph type="dt" sz="half" idx="10"/>
          </p:nvPr>
        </p:nvSpPr>
        <p:spPr/>
        <p:txBody>
          <a:bodyPr/>
          <a:lstStyle/>
          <a:p>
            <a:fld id="{EDF33987-6305-4E2A-BF18-EF013ECE927B}"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
        <p:nvSpPr>
          <p:cNvPr id="3" name="Picture Placeholder 2"/>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smtClean="0"/>
              <a:t>Click to edit Master title style</a:t>
            </a:r>
            <a:endParaRPr/>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000">
                <a:solidFill>
                  <a:schemeClr val="tx1"/>
                </a:solidFill>
              </a:defRPr>
            </a:lvl1pPr>
          </a:lstStyle>
          <a:p>
            <a:fld id="{EDF33987-6305-4E2A-BF18-EF013ECE927B}" type="datetimeFigureOut">
              <a:rPr lang="en-US" smtClean="0"/>
              <a:pPr/>
              <a:t>12/7/2017</a:t>
            </a:fld>
            <a:endParaRPr lang="en-US"/>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000" cap="all" baseline="0">
                <a:solidFill>
                  <a:schemeClr val="tx1"/>
                </a:solidFill>
              </a:defRPr>
            </a:lvl1pPr>
          </a:lstStyle>
          <a:p>
            <a:endParaRPr lang="en-US"/>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000">
                <a:solidFill>
                  <a:schemeClr val="tx1"/>
                </a:solidFill>
              </a:defRPr>
            </a:lvl1pPr>
          </a:lstStyle>
          <a:p>
            <a:fld id="{F36C87F6-986D-49E6-AF40-1B3A1EE8064D}" type="slidenum">
              <a:rPr lang="en-US" smtClean="0"/>
              <a:pPr/>
              <a:t>‹#›</a:t>
            </a:fld>
            <a:endParaRPr lang="en-US"/>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smtClean="0"/>
              <a:t>Click to edit Master title style</a:t>
            </a:r>
            <a:endParaRPr/>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txStyles>
    <p:titleStyle>
      <a:lvl1pPr algn="l" defTabSz="914400" rtl="0" eaLnBrk="1" latinLnBrk="0" hangingPunct="1">
        <a:lnSpc>
          <a:spcPct val="90000"/>
        </a:lnSpc>
        <a:spcBef>
          <a:spcPct val="0"/>
        </a:spcBef>
        <a:buNone/>
        <a:defRPr sz="4000" kern="1200" cap="all" baseline="0">
          <a:solidFill>
            <a:schemeClr val="accent1"/>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buClr>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Clr>
          <a:schemeClr val="accent1"/>
        </a:buClr>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954212" y="1981200"/>
            <a:ext cx="8000998" cy="393700"/>
          </a:xfrm>
        </p:spPr>
        <p:txBody>
          <a:bodyPr/>
          <a:lstStyle/>
          <a:p>
            <a:r>
              <a:rPr lang="en-US" dirty="0" smtClean="0"/>
              <a:t>CBMS Meeting, December 2017</a:t>
            </a:r>
            <a:endParaRPr lang="en-US" dirty="0"/>
          </a:p>
        </p:txBody>
      </p:sp>
      <p:sp>
        <p:nvSpPr>
          <p:cNvPr id="4" name="Title 3"/>
          <p:cNvSpPr>
            <a:spLocks noGrp="1"/>
          </p:cNvSpPr>
          <p:nvPr>
            <p:ph type="ctrTitle"/>
          </p:nvPr>
        </p:nvSpPr>
        <p:spPr>
          <a:xfrm>
            <a:off x="1954212" y="482601"/>
            <a:ext cx="8407400" cy="1409700"/>
          </a:xfrm>
        </p:spPr>
        <p:txBody>
          <a:bodyPr>
            <a:normAutofit/>
          </a:bodyPr>
          <a:lstStyle/>
          <a:p>
            <a:r>
              <a:rPr lang="en-US" dirty="0" smtClean="0"/>
              <a:t>Report from USNC/MI</a:t>
            </a:r>
            <a:endParaRPr lang="en-US" dirty="0"/>
          </a:p>
        </p:txBody>
      </p:sp>
      <p:sp>
        <p:nvSpPr>
          <p:cNvPr id="2" name="TextBox 1"/>
          <p:cNvSpPr txBox="1"/>
          <p:nvPr/>
        </p:nvSpPr>
        <p:spPr>
          <a:xfrm>
            <a:off x="1954212" y="6010702"/>
            <a:ext cx="8991600" cy="424732"/>
          </a:xfrm>
          <a:prstGeom prst="rect">
            <a:avLst/>
          </a:prstGeom>
          <a:noFill/>
          <a:ln>
            <a:noFill/>
          </a:ln>
        </p:spPr>
        <p:txBody>
          <a:bodyPr wrap="square" rtlCol="0">
            <a:spAutoFit/>
          </a:bodyPr>
          <a:lstStyle/>
          <a:p>
            <a:pPr>
              <a:lnSpc>
                <a:spcPct val="90000"/>
              </a:lnSpc>
            </a:pPr>
            <a:r>
              <a:rPr lang="en-US" sz="2400" b="1" dirty="0" smtClean="0"/>
              <a:t>U.S. National Commission on Mathematics Instruction</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7614" y="1576637"/>
            <a:ext cx="9753600" cy="4343400"/>
          </a:xfrm>
        </p:spPr>
        <p:txBody>
          <a:bodyPr>
            <a:normAutofit lnSpcReduction="10000"/>
          </a:bodyPr>
          <a:lstStyle/>
          <a:p>
            <a:r>
              <a:rPr lang="en-US" sz="2800" dirty="0" smtClean="0"/>
              <a:t>American Mathematical Association of Two-Year Colleges</a:t>
            </a:r>
          </a:p>
          <a:p>
            <a:r>
              <a:rPr lang="en-US" sz="2800" dirty="0" smtClean="0"/>
              <a:t>American Statistical Society</a:t>
            </a:r>
          </a:p>
          <a:p>
            <a:r>
              <a:rPr lang="en-US" sz="2800" dirty="0" smtClean="0"/>
              <a:t>Association of Mathematics Teacher Educators</a:t>
            </a:r>
          </a:p>
          <a:p>
            <a:r>
              <a:rPr lang="en-US" sz="2800" dirty="0" smtClean="0"/>
              <a:t>Conference Board of the Mathematical Sciences</a:t>
            </a:r>
          </a:p>
          <a:p>
            <a:r>
              <a:rPr lang="en-US" sz="2800" dirty="0" smtClean="0"/>
              <a:t>Mathematics Association of America</a:t>
            </a:r>
          </a:p>
          <a:p>
            <a:r>
              <a:rPr lang="en-US" sz="2800" dirty="0" smtClean="0"/>
              <a:t>National Council of Supervisors of Mathematics</a:t>
            </a:r>
          </a:p>
          <a:p>
            <a:r>
              <a:rPr lang="en-US" sz="2800" dirty="0" smtClean="0"/>
              <a:t>National Council of Teachers of Mathematics</a:t>
            </a:r>
          </a:p>
        </p:txBody>
      </p:sp>
      <p:sp>
        <p:nvSpPr>
          <p:cNvPr id="3" name="Title 2"/>
          <p:cNvSpPr>
            <a:spLocks noGrp="1"/>
          </p:cNvSpPr>
          <p:nvPr>
            <p:ph type="title"/>
          </p:nvPr>
        </p:nvSpPr>
        <p:spPr>
          <a:xfrm>
            <a:off x="1217614" y="597091"/>
            <a:ext cx="10328393" cy="726742"/>
          </a:xfrm>
        </p:spPr>
        <p:txBody>
          <a:bodyPr>
            <a:noAutofit/>
          </a:bodyPr>
          <a:lstStyle/>
          <a:p>
            <a:r>
              <a:rPr lang="en-US" sz="3200" dirty="0" smtClean="0"/>
              <a:t>ICME-13 U.S. Reception</a:t>
            </a:r>
            <a:endParaRPr lang="en-US" sz="3200" dirty="0"/>
          </a:p>
        </p:txBody>
      </p:sp>
      <p:sp>
        <p:nvSpPr>
          <p:cNvPr id="4" name="TextBox 3"/>
          <p:cNvSpPr txBox="1"/>
          <p:nvPr/>
        </p:nvSpPr>
        <p:spPr>
          <a:xfrm>
            <a:off x="9115119" y="5920037"/>
            <a:ext cx="2606722" cy="757130"/>
          </a:xfrm>
          <a:prstGeom prst="rect">
            <a:avLst/>
          </a:prstGeom>
          <a:noFill/>
          <a:ln>
            <a:noFill/>
          </a:ln>
        </p:spPr>
        <p:txBody>
          <a:bodyPr wrap="square" rtlCol="0">
            <a:spAutoFit/>
          </a:bodyPr>
          <a:lstStyle/>
          <a:p>
            <a:pPr>
              <a:lnSpc>
                <a:spcPct val="90000"/>
              </a:lnSpc>
            </a:pPr>
            <a:r>
              <a:rPr lang="en-US" sz="4800" smtClean="0">
                <a:solidFill>
                  <a:schemeClr val="accent1"/>
                </a:solidFill>
              </a:rPr>
              <a:t>THANKS!</a:t>
            </a:r>
            <a:endParaRPr lang="en-US" sz="4800" dirty="0" smtClean="0">
              <a:solidFill>
                <a:schemeClr val="accent1"/>
              </a:solidFill>
            </a:endParaRPr>
          </a:p>
        </p:txBody>
      </p:sp>
    </p:spTree>
    <p:extLst>
      <p:ext uri="{BB962C8B-B14F-4D97-AF65-F5344CB8AC3E}">
        <p14:creationId xmlns:p14="http://schemas.microsoft.com/office/powerpoint/2010/main" val="19576044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 name="Picture 2" descr="logo_01.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69258" y="1277731"/>
            <a:ext cx="2726872" cy="1283234"/>
          </a:xfrm>
          <a:prstGeom prst="rect">
            <a:avLst/>
          </a:prstGeom>
        </p:spPr>
      </p:pic>
      <p:sp>
        <p:nvSpPr>
          <p:cNvPr id="4" name="Title 3"/>
          <p:cNvSpPr>
            <a:spLocks noGrp="1"/>
          </p:cNvSpPr>
          <p:nvPr>
            <p:ph type="title"/>
          </p:nvPr>
        </p:nvSpPr>
        <p:spPr>
          <a:xfrm>
            <a:off x="1231901" y="699959"/>
            <a:ext cx="8348828" cy="1219389"/>
          </a:xfrm>
        </p:spPr>
        <p:txBody>
          <a:bodyPr>
            <a:normAutofit/>
          </a:bodyPr>
          <a:lstStyle/>
          <a:p>
            <a:r>
              <a:rPr lang="en-US" dirty="0" smtClean="0"/>
              <a:t>International Committee on Mathematical Instruction</a:t>
            </a:r>
            <a:endParaRPr lang="en-US" dirty="0"/>
          </a:p>
        </p:txBody>
      </p:sp>
      <p:sp>
        <p:nvSpPr>
          <p:cNvPr id="8" name="Content Placeholder 1"/>
          <p:cNvSpPr txBox="1">
            <a:spLocks/>
          </p:cNvSpPr>
          <p:nvPr/>
        </p:nvSpPr>
        <p:spPr>
          <a:xfrm>
            <a:off x="1231899" y="2019868"/>
            <a:ext cx="10464231" cy="3998795"/>
          </a:xfrm>
          <a:prstGeom prst="rect">
            <a:avLst/>
          </a:prstGeom>
        </p:spPr>
        <p:txBody>
          <a:bodyPr>
            <a:normAutofit fontScale="77500" lnSpcReduction="20000"/>
          </a:bodyPr>
          <a:lstStyle>
            <a:lvl1pPr marL="274320" indent="-228600" algn="l" defTabSz="914400" rtl="0" eaLnBrk="1" latinLnBrk="0" hangingPunct="1">
              <a:lnSpc>
                <a:spcPct val="90000"/>
              </a:lnSpc>
              <a:spcBef>
                <a:spcPts val="1800"/>
              </a:spcBef>
              <a:buClr>
                <a:schemeClr val="accent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buClr>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Clr>
                <a:schemeClr val="accent1"/>
              </a:buClr>
              <a:buSzPct val="80000"/>
              <a:buFont typeface="Arial" pitchFamily="34" charset="0"/>
              <a:buChar char="•"/>
              <a:defRPr sz="1600" kern="1200" baseline="0">
                <a:solidFill>
                  <a:schemeClr val="tx1"/>
                </a:solidFill>
                <a:latin typeface="+mn-lt"/>
                <a:ea typeface="+mn-ea"/>
                <a:cs typeface="+mn-cs"/>
              </a:defRPr>
            </a:lvl9pPr>
          </a:lstStyle>
          <a:p>
            <a:r>
              <a:rPr lang="en-US" sz="2600" dirty="0" smtClean="0"/>
              <a:t>ICME-14</a:t>
            </a:r>
          </a:p>
          <a:p>
            <a:pPr lvl="1">
              <a:spcBef>
                <a:spcPts val="1800"/>
              </a:spcBef>
            </a:pPr>
            <a:r>
              <a:rPr lang="en-US" sz="2400" dirty="0" smtClean="0"/>
              <a:t>July 12-19, 2020 - Shanghai, China</a:t>
            </a:r>
          </a:p>
          <a:p>
            <a:pPr lvl="1">
              <a:spcBef>
                <a:spcPts val="1800"/>
              </a:spcBef>
            </a:pPr>
            <a:r>
              <a:rPr lang="en-US" sz="2400" dirty="0" smtClean="0"/>
              <a:t>Marta Civil and Daniel </a:t>
            </a:r>
            <a:r>
              <a:rPr lang="en-US" sz="2400" dirty="0" err="1" smtClean="0"/>
              <a:t>Chazen</a:t>
            </a:r>
            <a:r>
              <a:rPr lang="en-US" sz="2400" dirty="0" smtClean="0"/>
              <a:t>, Members of the International Program Committee</a:t>
            </a:r>
          </a:p>
          <a:p>
            <a:r>
              <a:rPr lang="en-US" sz="2600" dirty="0" smtClean="0"/>
              <a:t>ICME-15</a:t>
            </a:r>
          </a:p>
          <a:p>
            <a:pPr marL="274320" lvl="1">
              <a:spcBef>
                <a:spcPts val="1800"/>
              </a:spcBef>
            </a:pPr>
            <a:r>
              <a:rPr lang="en-US" sz="2600" dirty="0" smtClean="0"/>
              <a:t>ICMI Study 24 </a:t>
            </a:r>
          </a:p>
          <a:p>
            <a:pPr marL="502920" lvl="2">
              <a:spcBef>
                <a:spcPts val="1800"/>
              </a:spcBef>
            </a:pPr>
            <a:r>
              <a:rPr lang="en-US" sz="2400" dirty="0" smtClean="0"/>
              <a:t>School Mathematics Curriculum Reforms: Challenges and Changes</a:t>
            </a:r>
          </a:p>
          <a:p>
            <a:pPr marL="502920" lvl="2">
              <a:spcBef>
                <a:spcPts val="1800"/>
              </a:spcBef>
            </a:pPr>
            <a:r>
              <a:rPr lang="en-US" sz="2400" dirty="0" smtClean="0"/>
              <a:t>Al </a:t>
            </a:r>
            <a:r>
              <a:rPr lang="en-US" sz="2400" dirty="0" err="1" smtClean="0"/>
              <a:t>Cuoco</a:t>
            </a:r>
            <a:r>
              <a:rPr lang="en-US" sz="2400" dirty="0" smtClean="0"/>
              <a:t>, Member of the Study Team</a:t>
            </a:r>
          </a:p>
          <a:p>
            <a:pPr marL="274320" lvl="1">
              <a:spcBef>
                <a:spcPts val="1800"/>
              </a:spcBef>
            </a:pPr>
            <a:r>
              <a:rPr lang="en-US" sz="2600" dirty="0" smtClean="0"/>
              <a:t>Donation of Books and Libraries</a:t>
            </a:r>
          </a:p>
          <a:p>
            <a:pPr marL="502920" lvl="2">
              <a:spcBef>
                <a:spcPts val="1800"/>
              </a:spcBef>
            </a:pPr>
            <a:r>
              <a:rPr lang="en-US" sz="2200" dirty="0" smtClean="0"/>
              <a:t>Contact ICMI Secretary General, Abraham </a:t>
            </a:r>
            <a:r>
              <a:rPr lang="en-US" sz="2200" dirty="0" err="1" smtClean="0"/>
              <a:t>Arcavi</a:t>
            </a:r>
            <a:r>
              <a:rPr lang="en-US" sz="2200" dirty="0" smtClean="0"/>
              <a:t>, </a:t>
            </a:r>
            <a:r>
              <a:rPr lang="en-US" sz="2200" dirty="0" err="1" smtClean="0"/>
              <a:t>abraham.arcavi@weizmann.ac.il</a:t>
            </a:r>
            <a:endParaRPr lang="en-US" sz="2200" dirty="0" smtClean="0"/>
          </a:p>
          <a:p>
            <a:pPr marL="45720"/>
            <a:endParaRPr lang="en-US" sz="3000" dirty="0" smtClean="0"/>
          </a:p>
          <a:p>
            <a:pPr marL="274320" lvl="1" indent="0">
              <a:buFont typeface="Arial" pitchFamily="34" charset="0"/>
              <a:buNone/>
            </a:pPr>
            <a:endParaRPr lang="en-US" dirty="0"/>
          </a:p>
        </p:txBody>
      </p:sp>
    </p:spTree>
    <p:extLst>
      <p:ext uri="{BB962C8B-B14F-4D97-AF65-F5344CB8AC3E}">
        <p14:creationId xmlns:p14="http://schemas.microsoft.com/office/powerpoint/2010/main" val="640570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US" dirty="0"/>
          </a:p>
        </p:txBody>
      </p:sp>
      <p:sp>
        <p:nvSpPr>
          <p:cNvPr id="3" name="Title 2"/>
          <p:cNvSpPr>
            <a:spLocks noGrp="1"/>
          </p:cNvSpPr>
          <p:nvPr>
            <p:ph type="title"/>
          </p:nvPr>
        </p:nvSpPr>
        <p:spPr/>
        <p:txBody>
          <a:bodyPr/>
          <a:lstStyle/>
          <a:p>
            <a:r>
              <a:rPr lang="en-US" dirty="0" smtClean="0"/>
              <a:t>Questions / comments</a:t>
            </a:r>
            <a:endParaRPr lang="en-US" dirty="0"/>
          </a:p>
        </p:txBody>
      </p:sp>
    </p:spTree>
    <p:extLst>
      <p:ext uri="{BB962C8B-B14F-4D97-AF65-F5344CB8AC3E}">
        <p14:creationId xmlns:p14="http://schemas.microsoft.com/office/powerpoint/2010/main" val="3430283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Content Placeholder 9"/>
          <p:cNvSpPr>
            <a:spLocks noGrp="1"/>
          </p:cNvSpPr>
          <p:nvPr>
            <p:ph idx="1"/>
          </p:nvPr>
        </p:nvSpPr>
        <p:spPr/>
        <p:txBody>
          <a:bodyPr/>
          <a:lstStyle/>
          <a:p>
            <a:r>
              <a:rPr lang="en-US" dirty="0" smtClean="0"/>
              <a:t>International Mathematical Union (IMU)</a:t>
            </a:r>
          </a:p>
          <a:p>
            <a:r>
              <a:rPr lang="en-US" dirty="0" smtClean="0"/>
              <a:t>International Commission on Mathematical Instruction (ICMI)</a:t>
            </a:r>
          </a:p>
          <a:p>
            <a:r>
              <a:rPr lang="en-US" dirty="0" smtClean="0"/>
              <a:t>United States Adhering Organization – National Academies</a:t>
            </a:r>
          </a:p>
          <a:p>
            <a:pPr lvl="1">
              <a:spcBef>
                <a:spcPts val="1200"/>
              </a:spcBef>
              <a:spcAft>
                <a:spcPts val="1200"/>
              </a:spcAft>
            </a:pPr>
            <a:r>
              <a:rPr lang="en-US" dirty="0" smtClean="0"/>
              <a:t>Policy and Global Affairs Program Unit (PGA)</a:t>
            </a:r>
          </a:p>
          <a:p>
            <a:pPr lvl="2">
              <a:spcAft>
                <a:spcPts val="1200"/>
              </a:spcAft>
            </a:pPr>
            <a:r>
              <a:rPr lang="en-US" dirty="0" smtClean="0"/>
              <a:t>Board on International Scientific Organizations (BISO)</a:t>
            </a:r>
          </a:p>
          <a:p>
            <a:pPr lvl="3">
              <a:spcAft>
                <a:spcPts val="1200"/>
              </a:spcAft>
            </a:pPr>
            <a:r>
              <a:rPr lang="en-US" sz="1800" b="1" dirty="0" smtClean="0"/>
              <a:t>U.S. National Commission on Mathematics Instruction </a:t>
            </a:r>
            <a:br>
              <a:rPr lang="en-US" sz="1800" b="1" dirty="0" smtClean="0"/>
            </a:br>
            <a:r>
              <a:rPr lang="en-US" sz="1800" b="1" dirty="0" smtClean="0"/>
              <a:t>(USNC/MI)</a:t>
            </a:r>
          </a:p>
        </p:txBody>
      </p:sp>
      <p:sp>
        <p:nvSpPr>
          <p:cNvPr id="7" name="Title 6"/>
          <p:cNvSpPr>
            <a:spLocks noGrp="1"/>
          </p:cNvSpPr>
          <p:nvPr>
            <p:ph type="title"/>
          </p:nvPr>
        </p:nvSpPr>
        <p:spPr/>
        <p:txBody>
          <a:bodyPr/>
          <a:lstStyle/>
          <a:p>
            <a:r>
              <a:rPr lang="en-US" dirty="0" smtClean="0"/>
              <a:t>Alphabet Soup</a:t>
            </a:r>
            <a:endParaRPr lang="en-US" dirty="0"/>
          </a:p>
        </p:txBody>
      </p:sp>
      <p:pic>
        <p:nvPicPr>
          <p:cNvPr id="4" name="Picture 3"/>
          <p:cNvPicPr>
            <a:picLocks noChangeAspect="1"/>
          </p:cNvPicPr>
          <p:nvPr/>
        </p:nvPicPr>
        <p:blipFill rotWithShape="1">
          <a:blip r:embed="rId3"/>
          <a:srcRect r="78039"/>
          <a:stretch/>
        </p:blipFill>
        <p:spPr>
          <a:xfrm>
            <a:off x="10704511" y="2063750"/>
            <a:ext cx="877889" cy="984250"/>
          </a:xfrm>
          <a:prstGeom prst="rect">
            <a:avLst/>
          </a:prstGeom>
        </p:spPr>
      </p:pic>
      <p:pic>
        <p:nvPicPr>
          <p:cNvPr id="5" name="Picture 4"/>
          <p:cNvPicPr>
            <a:picLocks noChangeAspect="1"/>
          </p:cNvPicPr>
          <p:nvPr/>
        </p:nvPicPr>
        <p:blipFill>
          <a:blip r:embed="rId4"/>
          <a:stretch>
            <a:fillRect/>
          </a:stretch>
        </p:blipFill>
        <p:spPr>
          <a:xfrm>
            <a:off x="7783512" y="1435100"/>
            <a:ext cx="1018190" cy="984250"/>
          </a:xfrm>
          <a:prstGeom prst="rect">
            <a:avLst/>
          </a:prstGeom>
        </p:spPr>
      </p:pic>
      <p:pic>
        <p:nvPicPr>
          <p:cNvPr id="6" name="Picture 5"/>
          <p:cNvPicPr>
            <a:picLocks noChangeAspect="1"/>
          </p:cNvPicPr>
          <p:nvPr/>
        </p:nvPicPr>
        <p:blipFill>
          <a:blip r:embed="rId5"/>
          <a:stretch>
            <a:fillRect/>
          </a:stretch>
        </p:blipFill>
        <p:spPr>
          <a:xfrm>
            <a:off x="6395586" y="5119624"/>
            <a:ext cx="4575628" cy="1281176"/>
          </a:xfrm>
          <a:prstGeom prst="rect">
            <a:avLst/>
          </a:prstGeom>
        </p:spPr>
      </p:pic>
    </p:spTree>
    <p:extLst>
      <p:ext uri="{BB962C8B-B14F-4D97-AF65-F5344CB8AC3E}">
        <p14:creationId xmlns:p14="http://schemas.microsoft.com/office/powerpoint/2010/main" val="310270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xmlns:mv="urn:schemas-microsoft-com:mac:vml">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Content Placeholder 6"/>
          <p:cNvSpPr>
            <a:spLocks noGrp="1"/>
          </p:cNvSpPr>
          <p:nvPr>
            <p:ph sz="half" idx="2"/>
          </p:nvPr>
        </p:nvSpPr>
        <p:spPr>
          <a:xfrm>
            <a:off x="6262478" y="1562100"/>
            <a:ext cx="5294522" cy="4902200"/>
          </a:xfrm>
        </p:spPr>
        <p:txBody>
          <a:bodyPr>
            <a:noAutofit/>
          </a:bodyPr>
          <a:lstStyle/>
          <a:p>
            <a:pPr>
              <a:buNone/>
            </a:pPr>
            <a:r>
              <a:rPr lang="en-US" sz="1400" dirty="0" smtClean="0"/>
              <a:t>Also. . . </a:t>
            </a:r>
          </a:p>
          <a:p>
            <a:r>
              <a:rPr lang="en-US" sz="1800" dirty="0"/>
              <a:t>S</a:t>
            </a:r>
            <a:r>
              <a:rPr lang="en-US" sz="1800" dirty="0" smtClean="0"/>
              <a:t>upport efforts to build strong international collaborations in areas of interest to U.S. mathematics educators</a:t>
            </a:r>
          </a:p>
          <a:p>
            <a:pPr lvl="0"/>
            <a:r>
              <a:rPr lang="en-US" sz="1800" dirty="0" smtClean="0"/>
              <a:t>Disseminate information in the United States about mathematical sciences education in other countries</a:t>
            </a:r>
          </a:p>
          <a:p>
            <a:pPr lvl="0"/>
            <a:r>
              <a:rPr lang="en-US" sz="1800" dirty="0" smtClean="0"/>
              <a:t>Stimulate research studies and reports on comparative mathematics education</a:t>
            </a:r>
          </a:p>
          <a:p>
            <a:pPr lvl="0"/>
            <a:r>
              <a:rPr lang="en-US" sz="1800" dirty="0" smtClean="0"/>
              <a:t>Foster outreach to other countries and provide information about U.S. mathematical sciences education;</a:t>
            </a:r>
          </a:p>
          <a:p>
            <a:pPr lvl="0"/>
            <a:r>
              <a:rPr lang="en-US" sz="1800" dirty="0" smtClean="0"/>
              <a:t>Encourage regional and national meetings addressing international issues that affect the U.S</a:t>
            </a:r>
            <a:r>
              <a:rPr lang="en-US" sz="1600" dirty="0" smtClean="0"/>
              <a:t>. </a:t>
            </a:r>
          </a:p>
        </p:txBody>
      </p:sp>
      <p:sp>
        <p:nvSpPr>
          <p:cNvPr id="6" name="Content Placeholder 5"/>
          <p:cNvSpPr>
            <a:spLocks noGrp="1"/>
          </p:cNvSpPr>
          <p:nvPr>
            <p:ph sz="half" idx="1"/>
          </p:nvPr>
        </p:nvSpPr>
        <p:spPr>
          <a:xfrm>
            <a:off x="660400" y="1828800"/>
            <a:ext cx="5281613" cy="4521200"/>
          </a:xfrm>
        </p:spPr>
        <p:txBody>
          <a:bodyPr>
            <a:normAutofit lnSpcReduction="10000"/>
          </a:bodyPr>
          <a:lstStyle/>
          <a:p>
            <a:pPr marL="273050" indent="-273050">
              <a:lnSpc>
                <a:spcPct val="120000"/>
              </a:lnSpc>
              <a:spcBef>
                <a:spcPts val="600"/>
              </a:spcBef>
              <a:spcAft>
                <a:spcPts val="600"/>
              </a:spcAft>
            </a:pPr>
            <a:r>
              <a:rPr lang="en-US" sz="1800" dirty="0" smtClean="0"/>
              <a:t>Serve </a:t>
            </a:r>
            <a:r>
              <a:rPr lang="en-US" sz="1800" dirty="0"/>
              <a:t>as liaising body between U.S. and </a:t>
            </a:r>
            <a:r>
              <a:rPr lang="en-US" sz="1800" dirty="0" smtClean="0"/>
              <a:t>ICMI</a:t>
            </a:r>
          </a:p>
          <a:p>
            <a:pPr marL="273050" indent="-273050">
              <a:lnSpc>
                <a:spcPct val="120000"/>
              </a:lnSpc>
              <a:spcBef>
                <a:spcPts val="600"/>
              </a:spcBef>
              <a:spcAft>
                <a:spcPts val="600"/>
              </a:spcAft>
            </a:pPr>
            <a:r>
              <a:rPr lang="en-US" sz="1800" dirty="0"/>
              <a:t>Represent U.S. at ICMI General Assembly (</a:t>
            </a:r>
            <a:r>
              <a:rPr lang="en-US" sz="1800" dirty="0" smtClean="0"/>
              <a:t>at the International Congress on Mathematical Education-  </a:t>
            </a:r>
            <a:r>
              <a:rPr lang="en-US" sz="1800" dirty="0"/>
              <a:t>ICME)</a:t>
            </a:r>
          </a:p>
          <a:p>
            <a:pPr marL="273050" indent="-273050">
              <a:lnSpc>
                <a:spcPct val="120000"/>
              </a:lnSpc>
              <a:spcBef>
                <a:spcPts val="0"/>
              </a:spcBef>
              <a:spcAft>
                <a:spcPts val="600"/>
              </a:spcAft>
            </a:pPr>
            <a:r>
              <a:rPr lang="en-US" sz="1800" dirty="0"/>
              <a:t>Participate in ICMI activities</a:t>
            </a:r>
          </a:p>
          <a:p>
            <a:pPr marL="501650" lvl="1" indent="-273050">
              <a:lnSpc>
                <a:spcPct val="120000"/>
              </a:lnSpc>
              <a:spcBef>
                <a:spcPts val="0"/>
              </a:spcBef>
              <a:spcAft>
                <a:spcPts val="600"/>
              </a:spcAft>
            </a:pPr>
            <a:r>
              <a:rPr lang="en-US" sz="1800" dirty="0" smtClean="0"/>
              <a:t>Candidates for Exec committee, awards committee, ICME program committee, ICMI studies</a:t>
            </a:r>
          </a:p>
          <a:p>
            <a:pPr marL="501650" lvl="1" indent="-273050">
              <a:lnSpc>
                <a:spcPct val="120000"/>
              </a:lnSpc>
              <a:spcBef>
                <a:spcPts val="0"/>
              </a:spcBef>
              <a:spcAft>
                <a:spcPts val="600"/>
              </a:spcAft>
            </a:pPr>
            <a:r>
              <a:rPr lang="en-US" sz="1800" dirty="0" smtClean="0"/>
              <a:t>Disseminate study findings</a:t>
            </a:r>
            <a:endParaRPr lang="en-US" sz="1800" dirty="0"/>
          </a:p>
          <a:p>
            <a:pPr marL="273050" indent="-273050">
              <a:lnSpc>
                <a:spcPct val="120000"/>
              </a:lnSpc>
              <a:spcBef>
                <a:spcPts val="600"/>
              </a:spcBef>
              <a:spcAft>
                <a:spcPts val="600"/>
              </a:spcAft>
            </a:pPr>
            <a:r>
              <a:rPr lang="en-US" sz="1800" dirty="0" smtClean="0"/>
              <a:t>Establish </a:t>
            </a:r>
            <a:r>
              <a:rPr lang="en-US" sz="1800" dirty="0"/>
              <a:t>strong U.S. interactions with </a:t>
            </a:r>
            <a:r>
              <a:rPr lang="en-US" sz="1800" dirty="0" smtClean="0"/>
              <a:t>ICMI, including support </a:t>
            </a:r>
            <a:r>
              <a:rPr lang="en-US" sz="1800" dirty="0"/>
              <a:t>U.S. participation in ICME</a:t>
            </a:r>
          </a:p>
          <a:p>
            <a:pPr marL="273050" indent="-273050">
              <a:lnSpc>
                <a:spcPct val="120000"/>
              </a:lnSpc>
              <a:spcBef>
                <a:spcPts val="600"/>
              </a:spcBef>
              <a:spcAft>
                <a:spcPts val="600"/>
              </a:spcAft>
            </a:pPr>
            <a:endParaRPr lang="en-US" sz="1800" dirty="0"/>
          </a:p>
          <a:p>
            <a:pPr marL="273050" indent="-273050">
              <a:lnSpc>
                <a:spcPct val="120000"/>
              </a:lnSpc>
              <a:spcBef>
                <a:spcPts val="600"/>
              </a:spcBef>
              <a:spcAft>
                <a:spcPts val="600"/>
              </a:spcAft>
            </a:pPr>
            <a:endParaRPr lang="en-US" sz="1800" dirty="0"/>
          </a:p>
        </p:txBody>
      </p:sp>
      <p:sp>
        <p:nvSpPr>
          <p:cNvPr id="4" name="Title 3"/>
          <p:cNvSpPr>
            <a:spLocks noGrp="1"/>
          </p:cNvSpPr>
          <p:nvPr>
            <p:ph type="title"/>
          </p:nvPr>
        </p:nvSpPr>
        <p:spPr>
          <a:xfrm>
            <a:off x="785255" y="499869"/>
            <a:ext cx="9753600" cy="816622"/>
          </a:xfrm>
        </p:spPr>
        <p:txBody>
          <a:bodyPr/>
          <a:lstStyle/>
          <a:p>
            <a:r>
              <a:rPr lang="en-US" dirty="0" smtClean="0"/>
              <a:t>Functions of USNC/MI</a:t>
            </a:r>
            <a:endParaRPr lang="en-US" dirty="0"/>
          </a:p>
        </p:txBody>
      </p:sp>
      <p:pic>
        <p:nvPicPr>
          <p:cNvPr id="5" name="Picture 4"/>
          <p:cNvPicPr>
            <a:picLocks noChangeAspect="1"/>
          </p:cNvPicPr>
          <p:nvPr/>
        </p:nvPicPr>
        <p:blipFill>
          <a:blip r:embed="rId3"/>
          <a:stretch>
            <a:fillRect/>
          </a:stretch>
        </p:blipFill>
        <p:spPr>
          <a:xfrm>
            <a:off x="7239308" y="408953"/>
            <a:ext cx="4575628" cy="1281176"/>
          </a:xfrm>
          <a:prstGeom prst="rect">
            <a:avLst/>
          </a:prstGeom>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529178" y="1790700"/>
            <a:ext cx="5104021" cy="2829711"/>
          </a:xfrm>
        </p:spPr>
        <p:txBody>
          <a:bodyPr>
            <a:normAutofit fontScale="85000" lnSpcReduction="20000"/>
          </a:bodyPr>
          <a:lstStyle/>
          <a:p>
            <a:pPr marL="45720" indent="0">
              <a:buNone/>
            </a:pPr>
            <a:r>
              <a:rPr lang="en-US" i="1" dirty="0" smtClean="0"/>
              <a:t>Ex-officio members</a:t>
            </a:r>
          </a:p>
          <a:p>
            <a:r>
              <a:rPr lang="en-US" dirty="0" smtClean="0"/>
              <a:t>Gail </a:t>
            </a:r>
            <a:r>
              <a:rPr lang="en-US" dirty="0" err="1" smtClean="0"/>
              <a:t>Burrill</a:t>
            </a:r>
            <a:r>
              <a:rPr lang="en-US" dirty="0" smtClean="0"/>
              <a:t>, </a:t>
            </a:r>
            <a:r>
              <a:rPr lang="en-US" sz="2000" dirty="0" smtClean="0"/>
              <a:t>past chair</a:t>
            </a:r>
            <a:endParaRPr lang="en-US" sz="2000" dirty="0"/>
          </a:p>
          <a:p>
            <a:r>
              <a:rPr lang="en-US" dirty="0" smtClean="0"/>
              <a:t>Patrick Scott, </a:t>
            </a:r>
            <a:r>
              <a:rPr lang="en-US" sz="2000" dirty="0" smtClean="0"/>
              <a:t>BISO Liaison</a:t>
            </a:r>
          </a:p>
          <a:p>
            <a:r>
              <a:rPr lang="en-US" dirty="0" smtClean="0"/>
              <a:t>John Hildebrand, </a:t>
            </a:r>
            <a:r>
              <a:rPr lang="en-US" sz="2000" dirty="0" smtClean="0"/>
              <a:t>NAS foreign sec.</a:t>
            </a:r>
          </a:p>
          <a:p>
            <a:r>
              <a:rPr lang="en-US" dirty="0" smtClean="0"/>
              <a:t>Donald </a:t>
            </a:r>
            <a:r>
              <a:rPr lang="en-US" dirty="0" err="1" smtClean="0"/>
              <a:t>Saari</a:t>
            </a:r>
            <a:r>
              <a:rPr lang="en-US" dirty="0" smtClean="0"/>
              <a:t>, </a:t>
            </a:r>
            <a:r>
              <a:rPr lang="en-US" sz="2000" dirty="0" smtClean="0"/>
              <a:t>Chair, NRC BMSA</a:t>
            </a:r>
            <a:endParaRPr lang="en-US" sz="2000" dirty="0"/>
          </a:p>
        </p:txBody>
      </p:sp>
      <p:sp>
        <p:nvSpPr>
          <p:cNvPr id="2" name="Content Placeholder 1"/>
          <p:cNvSpPr>
            <a:spLocks noGrp="1"/>
          </p:cNvSpPr>
          <p:nvPr>
            <p:ph sz="half" idx="1"/>
          </p:nvPr>
        </p:nvSpPr>
        <p:spPr>
          <a:xfrm>
            <a:off x="661778" y="1816100"/>
            <a:ext cx="5066987" cy="3925638"/>
          </a:xfrm>
        </p:spPr>
        <p:txBody>
          <a:bodyPr>
            <a:normAutofit fontScale="85000" lnSpcReduction="20000"/>
          </a:bodyPr>
          <a:lstStyle/>
          <a:p>
            <a:r>
              <a:rPr lang="en-US" dirty="0" smtClean="0"/>
              <a:t>James Roznowski, </a:t>
            </a:r>
            <a:r>
              <a:rPr lang="en-US" sz="2000" dirty="0" smtClean="0"/>
              <a:t>Chair</a:t>
            </a:r>
          </a:p>
          <a:p>
            <a:r>
              <a:rPr lang="en-US" dirty="0" smtClean="0"/>
              <a:t>John Staley, </a:t>
            </a:r>
            <a:r>
              <a:rPr lang="en-US" sz="2000" dirty="0"/>
              <a:t>V</a:t>
            </a:r>
            <a:r>
              <a:rPr lang="en-US" sz="2000" dirty="0" smtClean="0"/>
              <a:t>ice chair</a:t>
            </a:r>
          </a:p>
          <a:p>
            <a:r>
              <a:rPr lang="en-US" dirty="0" smtClean="0"/>
              <a:t>James </a:t>
            </a:r>
            <a:r>
              <a:rPr lang="en-US" dirty="0" err="1" smtClean="0"/>
              <a:t>Barta</a:t>
            </a:r>
            <a:endParaRPr lang="en-US" dirty="0" smtClean="0"/>
          </a:p>
          <a:p>
            <a:r>
              <a:rPr lang="en-US" dirty="0"/>
              <a:t>Marta Civil</a:t>
            </a:r>
          </a:p>
          <a:p>
            <a:r>
              <a:rPr lang="en-US" dirty="0"/>
              <a:t>Solomon Friedberg</a:t>
            </a:r>
          </a:p>
          <a:p>
            <a:r>
              <a:rPr lang="en-US" dirty="0" smtClean="0"/>
              <a:t>Maria Hernandez</a:t>
            </a:r>
          </a:p>
          <a:p>
            <a:r>
              <a:rPr lang="en-US" dirty="0" smtClean="0"/>
              <a:t>Deborah Nolan</a:t>
            </a:r>
          </a:p>
          <a:p>
            <a:r>
              <a:rPr lang="en-US" dirty="0" smtClean="0"/>
              <a:t>Christopher Rasmussen</a:t>
            </a:r>
            <a:endParaRPr lang="en-US" b="1" dirty="0" smtClean="0"/>
          </a:p>
          <a:p>
            <a:r>
              <a:rPr lang="en-US" dirty="0" err="1" smtClean="0"/>
              <a:t>Padmanabhan</a:t>
            </a:r>
            <a:r>
              <a:rPr lang="en-US" dirty="0" smtClean="0"/>
              <a:t> </a:t>
            </a:r>
            <a:r>
              <a:rPr lang="en-US" dirty="0" err="1" smtClean="0"/>
              <a:t>Seshaiyer</a:t>
            </a:r>
            <a:endParaRPr lang="en-US" dirty="0"/>
          </a:p>
          <a:p>
            <a:endParaRPr lang="en-US" b="1" dirty="0" smtClean="0"/>
          </a:p>
          <a:p>
            <a:endParaRPr lang="en-US" dirty="0"/>
          </a:p>
        </p:txBody>
      </p:sp>
      <p:sp>
        <p:nvSpPr>
          <p:cNvPr id="3" name="Title 2"/>
          <p:cNvSpPr>
            <a:spLocks noGrp="1"/>
          </p:cNvSpPr>
          <p:nvPr>
            <p:ph type="title"/>
          </p:nvPr>
        </p:nvSpPr>
        <p:spPr>
          <a:xfrm>
            <a:off x="758232" y="594439"/>
            <a:ext cx="9753600" cy="803112"/>
          </a:xfrm>
        </p:spPr>
        <p:txBody>
          <a:bodyPr/>
          <a:lstStyle/>
          <a:p>
            <a:r>
              <a:rPr lang="en-US" dirty="0" smtClean="0"/>
              <a:t>Current USNC/MI Members</a:t>
            </a:r>
            <a:endParaRPr lang="en-US" dirty="0"/>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7614" y="1739520"/>
            <a:ext cx="9753600" cy="3692288"/>
          </a:xfrm>
        </p:spPr>
        <p:txBody>
          <a:bodyPr>
            <a:normAutofit/>
          </a:bodyPr>
          <a:lstStyle/>
          <a:p>
            <a:r>
              <a:rPr lang="en-US" sz="2800" dirty="0" smtClean="0"/>
              <a:t>At least one, maybe two, nominations from CBMS for four-year appointments beginning January 2019</a:t>
            </a:r>
            <a:endParaRPr lang="en-US" sz="2800" dirty="0"/>
          </a:p>
          <a:p>
            <a:r>
              <a:rPr lang="en-US" sz="2800" dirty="0" smtClean="0"/>
              <a:t>Process</a:t>
            </a:r>
          </a:p>
          <a:p>
            <a:pPr lvl="1"/>
            <a:r>
              <a:rPr lang="en-US" dirty="0" smtClean="0"/>
              <a:t>USNC/MI Chair provides list of desired background for candidates </a:t>
            </a:r>
          </a:p>
          <a:p>
            <a:pPr lvl="1"/>
            <a:r>
              <a:rPr lang="en-US" dirty="0" smtClean="0"/>
              <a:t>CBMS Chair requests suggestions from presidents of member societies </a:t>
            </a:r>
          </a:p>
          <a:p>
            <a:pPr lvl="1"/>
            <a:r>
              <a:rPr lang="en-US" dirty="0" smtClean="0"/>
              <a:t>Names received are submitted to CBMS’ Nominating Committee</a:t>
            </a:r>
          </a:p>
          <a:p>
            <a:pPr lvl="1"/>
            <a:r>
              <a:rPr lang="en-US" dirty="0" smtClean="0"/>
              <a:t>CBMS Chair contacts each person to see if they would be willing to serve if eventually appointed by NAS</a:t>
            </a:r>
          </a:p>
          <a:p>
            <a:pPr lvl="1"/>
            <a:r>
              <a:rPr lang="en-US" dirty="0" smtClean="0"/>
              <a:t>CBMS forwards list of nominees and alternates to BISO</a:t>
            </a:r>
            <a:endParaRPr lang="en-US" dirty="0"/>
          </a:p>
          <a:p>
            <a:endParaRPr lang="en-US" dirty="0" smtClean="0"/>
          </a:p>
        </p:txBody>
      </p:sp>
      <p:sp>
        <p:nvSpPr>
          <p:cNvPr id="3" name="Title 2"/>
          <p:cNvSpPr>
            <a:spLocks noGrp="1"/>
          </p:cNvSpPr>
          <p:nvPr>
            <p:ph type="title"/>
          </p:nvPr>
        </p:nvSpPr>
        <p:spPr>
          <a:xfrm>
            <a:off x="1217614" y="460612"/>
            <a:ext cx="9753600" cy="939800"/>
          </a:xfrm>
        </p:spPr>
        <p:txBody>
          <a:bodyPr/>
          <a:lstStyle/>
          <a:p>
            <a:r>
              <a:rPr lang="en-US" dirty="0" smtClean="0"/>
              <a:t>2018 Nominations</a:t>
            </a:r>
            <a:endParaRPr lang="en-US" dirty="0"/>
          </a:p>
        </p:txBody>
      </p:sp>
    </p:spTree>
    <p:extLst>
      <p:ext uri="{BB962C8B-B14F-4D97-AF65-F5344CB8AC3E}">
        <p14:creationId xmlns:p14="http://schemas.microsoft.com/office/powerpoint/2010/main" val="2902982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4" y="750626"/>
            <a:ext cx="9753600" cy="849573"/>
          </a:xfrm>
        </p:spPr>
        <p:txBody>
          <a:bodyPr>
            <a:normAutofit/>
          </a:bodyPr>
          <a:lstStyle/>
          <a:p>
            <a:r>
              <a:rPr lang="en-US" dirty="0" smtClean="0"/>
              <a:t>Recent USNC/MI ACTIVITIES</a:t>
            </a:r>
            <a:endParaRPr lang="en-US" dirty="0"/>
          </a:p>
        </p:txBody>
      </p:sp>
      <p:sp>
        <p:nvSpPr>
          <p:cNvPr id="3" name="Content Placeholder 2"/>
          <p:cNvSpPr>
            <a:spLocks noGrp="1"/>
          </p:cNvSpPr>
          <p:nvPr>
            <p:ph idx="1"/>
          </p:nvPr>
        </p:nvSpPr>
        <p:spPr>
          <a:xfrm>
            <a:off x="1217614" y="1828800"/>
            <a:ext cx="10669586" cy="4343400"/>
          </a:xfrm>
        </p:spPr>
        <p:txBody>
          <a:bodyPr>
            <a:noAutofit/>
          </a:bodyPr>
          <a:lstStyle/>
          <a:p>
            <a:r>
              <a:rPr lang="en-US" sz="2800" dirty="0" smtClean="0"/>
              <a:t>Finland Report</a:t>
            </a:r>
          </a:p>
          <a:p>
            <a:pPr lvl="1"/>
            <a:r>
              <a:rPr lang="en-US" dirty="0" smtClean="0"/>
              <a:t>Post ICME-13 Workshop, August 1-2</a:t>
            </a:r>
          </a:p>
          <a:p>
            <a:pPr lvl="1"/>
            <a:r>
              <a:rPr lang="en-US" dirty="0" smtClean="0"/>
              <a:t>University of Helsinki</a:t>
            </a:r>
          </a:p>
          <a:p>
            <a:pPr lvl="1"/>
            <a:r>
              <a:rPr lang="en-US" dirty="0" smtClean="0"/>
              <a:t>15 American and 15 Finnish educators, and virtual participants</a:t>
            </a:r>
          </a:p>
          <a:p>
            <a:r>
              <a:rPr lang="en-US" sz="2800" dirty="0" smtClean="0"/>
              <a:t>Award Nominations:</a:t>
            </a:r>
          </a:p>
          <a:p>
            <a:pPr lvl="1"/>
            <a:r>
              <a:rPr lang="en-US" dirty="0" smtClean="0"/>
              <a:t>Felix Klein Award (lifetime achievement): James </a:t>
            </a:r>
            <a:r>
              <a:rPr lang="en-US" dirty="0" err="1" smtClean="0"/>
              <a:t>Hiebert</a:t>
            </a:r>
            <a:endParaRPr lang="en-US" dirty="0"/>
          </a:p>
          <a:p>
            <a:pPr lvl="1"/>
            <a:r>
              <a:rPr lang="en-US" dirty="0" smtClean="0"/>
              <a:t>Hans </a:t>
            </a:r>
            <a:r>
              <a:rPr lang="en-US" dirty="0" err="1" smtClean="0"/>
              <a:t>Freudenthal</a:t>
            </a:r>
            <a:r>
              <a:rPr lang="en-US" dirty="0" smtClean="0"/>
              <a:t> Award (research program): Deborah </a:t>
            </a:r>
            <a:r>
              <a:rPr lang="en-US" dirty="0" err="1" smtClean="0"/>
              <a:t>Loewenberg</a:t>
            </a:r>
            <a:r>
              <a:rPr lang="en-US" dirty="0" smtClean="0"/>
              <a:t> Ball</a:t>
            </a:r>
          </a:p>
          <a:p>
            <a:pPr lvl="1"/>
            <a:r>
              <a:rPr lang="en-US" dirty="0" smtClean="0"/>
              <a:t>Awards given in 2019</a:t>
            </a:r>
            <a:endParaRPr lang="en-US" sz="2800" dirty="0" smtClean="0"/>
          </a:p>
          <a:p>
            <a:pPr marL="342900" indent="-342900"/>
            <a:endParaRPr lang="en-US" sz="2800" dirty="0" smtClean="0"/>
          </a:p>
          <a:p>
            <a:pPr marL="0" indent="0">
              <a:buNone/>
            </a:pPr>
            <a:endParaRPr lang="en-US" dirty="0" smtClean="0"/>
          </a:p>
        </p:txBody>
      </p:sp>
    </p:spTree>
    <p:extLst>
      <p:ext uri="{BB962C8B-B14F-4D97-AF65-F5344CB8AC3E}">
        <p14:creationId xmlns:p14="http://schemas.microsoft.com/office/powerpoint/2010/main" val="41496770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217614" y="750626"/>
            <a:ext cx="9753600" cy="849573"/>
          </a:xfrm>
        </p:spPr>
        <p:txBody>
          <a:bodyPr>
            <a:normAutofit/>
          </a:bodyPr>
          <a:lstStyle/>
          <a:p>
            <a:r>
              <a:rPr lang="en-US" dirty="0" smtClean="0"/>
              <a:t>Recent USNC/MI ACTIVITIES</a:t>
            </a:r>
            <a:endParaRPr lang="en-US" dirty="0"/>
          </a:p>
        </p:txBody>
      </p:sp>
      <p:sp>
        <p:nvSpPr>
          <p:cNvPr id="3" name="Content Placeholder 2"/>
          <p:cNvSpPr>
            <a:spLocks noGrp="1"/>
          </p:cNvSpPr>
          <p:nvPr>
            <p:ph idx="1"/>
          </p:nvPr>
        </p:nvSpPr>
        <p:spPr>
          <a:xfrm>
            <a:off x="1217614" y="1828800"/>
            <a:ext cx="10669586" cy="4343400"/>
          </a:xfrm>
        </p:spPr>
        <p:txBody>
          <a:bodyPr>
            <a:noAutofit/>
          </a:bodyPr>
          <a:lstStyle/>
          <a:p>
            <a:pPr marL="342900" indent="-342900"/>
            <a:r>
              <a:rPr lang="en-US" sz="2800" dirty="0" smtClean="0"/>
              <a:t>Park City Mathematics Institute 2017</a:t>
            </a:r>
          </a:p>
          <a:p>
            <a:pPr marL="571500" lvl="1" indent="-342900"/>
            <a:r>
              <a:rPr lang="en-US" dirty="0" smtClean="0"/>
              <a:t>First week of July</a:t>
            </a:r>
          </a:p>
          <a:p>
            <a:pPr marL="571500" lvl="1" indent="-342900"/>
            <a:r>
              <a:rPr lang="en-US" dirty="0" smtClean="0"/>
              <a:t>Participants: Czech Republic, Guatemala, Nigeria, Philippines, Spain, United States</a:t>
            </a:r>
          </a:p>
          <a:p>
            <a:pPr marL="571500" lvl="1" indent="-342900"/>
            <a:r>
              <a:rPr lang="en-US" dirty="0" smtClean="0"/>
              <a:t>Topic: Probability</a:t>
            </a:r>
          </a:p>
          <a:p>
            <a:r>
              <a:rPr lang="en-US" sz="2800" dirty="0"/>
              <a:t>See  USNC/MI website for activities and events</a:t>
            </a:r>
          </a:p>
          <a:p>
            <a:pPr lvl="1"/>
            <a:r>
              <a:rPr lang="en-US" sz="2400" dirty="0"/>
              <a:t>http://</a:t>
            </a:r>
            <a:r>
              <a:rPr lang="en-US" sz="2400" dirty="0" err="1"/>
              <a:t>sites.nationalacademies.org</a:t>
            </a:r>
            <a:r>
              <a:rPr lang="en-US" sz="2400" dirty="0"/>
              <a:t>/PGA/</a:t>
            </a:r>
            <a:r>
              <a:rPr lang="en-US" sz="2400" dirty="0" err="1"/>
              <a:t>biso</a:t>
            </a:r>
            <a:r>
              <a:rPr lang="en-US" sz="2400" dirty="0"/>
              <a:t>/ICMI</a:t>
            </a:r>
          </a:p>
          <a:p>
            <a:pPr marL="342900" indent="-342900"/>
            <a:endParaRPr lang="en-US" sz="2800" dirty="0" smtClean="0"/>
          </a:p>
          <a:p>
            <a:pPr marL="342900" indent="-342900"/>
            <a:endParaRPr lang="en-US" sz="2800" dirty="0" smtClean="0"/>
          </a:p>
          <a:p>
            <a:pPr marL="0" indent="0">
              <a:buNone/>
            </a:pPr>
            <a:endParaRPr lang="en-US" dirty="0" smtClean="0"/>
          </a:p>
        </p:txBody>
      </p:sp>
    </p:spTree>
    <p:extLst>
      <p:ext uri="{BB962C8B-B14F-4D97-AF65-F5344CB8AC3E}">
        <p14:creationId xmlns:p14="http://schemas.microsoft.com/office/powerpoint/2010/main" val="618296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Park City Mathematics Institute</a:t>
            </a:r>
          </a:p>
          <a:p>
            <a:r>
              <a:rPr lang="en-US" dirty="0" smtClean="0"/>
              <a:t>Support for US representatives on ICMI Groups</a:t>
            </a:r>
          </a:p>
          <a:p>
            <a:pPr lvl="1"/>
            <a:r>
              <a:rPr lang="en-US" dirty="0" smtClean="0"/>
              <a:t>ICMI </a:t>
            </a:r>
            <a:r>
              <a:rPr lang="en-US" dirty="0"/>
              <a:t>Study 24: School Mathematics Curriculum Reforms: Challenges and </a:t>
            </a:r>
            <a:r>
              <a:rPr lang="en-US" dirty="0" smtClean="0"/>
              <a:t>Changes</a:t>
            </a:r>
          </a:p>
          <a:p>
            <a:pPr lvl="1"/>
            <a:r>
              <a:rPr lang="en-US" dirty="0" smtClean="0"/>
              <a:t>ICME-14 International Program Committee</a:t>
            </a:r>
          </a:p>
          <a:p>
            <a:r>
              <a:rPr lang="en-US" dirty="0" smtClean="0"/>
              <a:t>Post ICME-14 Workshop with teachers from Singapore</a:t>
            </a:r>
          </a:p>
          <a:p>
            <a:r>
              <a:rPr lang="en-US" dirty="0" smtClean="0"/>
              <a:t>Wider dissemination of USNC/MI initiatives with YOUR help.</a:t>
            </a:r>
          </a:p>
          <a:p>
            <a:pPr lvl="1"/>
            <a:r>
              <a:rPr lang="en-US" dirty="0" smtClean="0"/>
              <a:t>Thanks to: AMS, ASSM, NCTM, SIAM</a:t>
            </a:r>
          </a:p>
          <a:p>
            <a:endParaRPr lang="en-US" dirty="0"/>
          </a:p>
          <a:p>
            <a:endParaRPr lang="en-US" dirty="0" smtClean="0"/>
          </a:p>
        </p:txBody>
      </p:sp>
      <p:sp>
        <p:nvSpPr>
          <p:cNvPr id="3" name="Title 2"/>
          <p:cNvSpPr>
            <a:spLocks noGrp="1"/>
          </p:cNvSpPr>
          <p:nvPr>
            <p:ph type="title"/>
          </p:nvPr>
        </p:nvSpPr>
        <p:spPr/>
        <p:txBody>
          <a:bodyPr/>
          <a:lstStyle/>
          <a:p>
            <a:r>
              <a:rPr lang="en-US" dirty="0" smtClean="0"/>
              <a:t>Proposed USNC/MI Activities</a:t>
            </a:r>
            <a:endParaRPr lang="en-US" dirty="0"/>
          </a:p>
        </p:txBody>
      </p:sp>
    </p:spTree>
    <p:extLst>
      <p:ext uri="{BB962C8B-B14F-4D97-AF65-F5344CB8AC3E}">
        <p14:creationId xmlns:p14="http://schemas.microsoft.com/office/powerpoint/2010/main" val="23808795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sz="2800" dirty="0" smtClean="0"/>
              <a:t>American Mathematical Society</a:t>
            </a:r>
          </a:p>
          <a:p>
            <a:r>
              <a:rPr lang="en-US" sz="2800" dirty="0" smtClean="0"/>
              <a:t>American Statistical Society</a:t>
            </a:r>
          </a:p>
          <a:p>
            <a:r>
              <a:rPr lang="en-US" sz="2800" dirty="0" smtClean="0"/>
              <a:t>Association for Women in Mathematics</a:t>
            </a:r>
          </a:p>
          <a:p>
            <a:r>
              <a:rPr lang="en-US" sz="2800" dirty="0" smtClean="0"/>
              <a:t>Conference Board of the Mathematical Sciences</a:t>
            </a:r>
          </a:p>
          <a:p>
            <a:r>
              <a:rPr lang="en-US" sz="2800" dirty="0" smtClean="0"/>
              <a:t>Institute for Operations Research and the Management Sciences</a:t>
            </a:r>
          </a:p>
          <a:p>
            <a:r>
              <a:rPr lang="en-US" sz="2800" dirty="0" smtClean="0"/>
              <a:t>Institute of Mathematical Statistics</a:t>
            </a:r>
          </a:p>
          <a:p>
            <a:r>
              <a:rPr lang="en-US" sz="2800" dirty="0" smtClean="0"/>
              <a:t>National Association of Mathematicians</a:t>
            </a:r>
          </a:p>
          <a:p>
            <a:r>
              <a:rPr lang="en-US" sz="2800" dirty="0" smtClean="0"/>
              <a:t>National Council of Teachers of Mathematics</a:t>
            </a:r>
          </a:p>
          <a:p>
            <a:r>
              <a:rPr lang="en-US" sz="2800" dirty="0" smtClean="0"/>
              <a:t>Society for Industrial and Applied Mathematics</a:t>
            </a:r>
          </a:p>
          <a:p>
            <a:r>
              <a:rPr lang="en-US" sz="2800" dirty="0" smtClean="0"/>
              <a:t>TODOS: Math for ALL</a:t>
            </a:r>
            <a:endParaRPr lang="en-US" sz="2400" dirty="0" smtClean="0"/>
          </a:p>
          <a:p>
            <a:pPr marL="502920" lvl="2" indent="0">
              <a:buNone/>
            </a:pPr>
            <a:endParaRPr lang="en-US" dirty="0"/>
          </a:p>
        </p:txBody>
      </p:sp>
      <p:sp>
        <p:nvSpPr>
          <p:cNvPr id="3" name="Title 2"/>
          <p:cNvSpPr>
            <a:spLocks noGrp="1"/>
          </p:cNvSpPr>
          <p:nvPr>
            <p:ph type="title"/>
          </p:nvPr>
        </p:nvSpPr>
        <p:spPr>
          <a:xfrm>
            <a:off x="1217613" y="504966"/>
            <a:ext cx="10328393" cy="1095233"/>
          </a:xfrm>
        </p:spPr>
        <p:txBody>
          <a:bodyPr>
            <a:noAutofit/>
          </a:bodyPr>
          <a:lstStyle/>
          <a:p>
            <a:r>
              <a:rPr lang="en-US" sz="3200" dirty="0" smtClean="0"/>
              <a:t>Letter of Concern regarding Supplemental Questions for VISA applications (May 18, 2017)</a:t>
            </a:r>
            <a:endParaRPr lang="en-US" sz="3200" dirty="0"/>
          </a:p>
        </p:txBody>
      </p:sp>
      <p:sp>
        <p:nvSpPr>
          <p:cNvPr id="4" name="TextBox 3"/>
          <p:cNvSpPr txBox="1"/>
          <p:nvPr/>
        </p:nvSpPr>
        <p:spPr>
          <a:xfrm>
            <a:off x="8939284" y="5793635"/>
            <a:ext cx="2606722" cy="757130"/>
          </a:xfrm>
          <a:prstGeom prst="rect">
            <a:avLst/>
          </a:prstGeom>
          <a:noFill/>
          <a:ln>
            <a:noFill/>
          </a:ln>
        </p:spPr>
        <p:txBody>
          <a:bodyPr wrap="square" rtlCol="0">
            <a:spAutoFit/>
          </a:bodyPr>
          <a:lstStyle/>
          <a:p>
            <a:pPr>
              <a:lnSpc>
                <a:spcPct val="90000"/>
              </a:lnSpc>
            </a:pPr>
            <a:r>
              <a:rPr lang="en-US" sz="4800" smtClean="0">
                <a:solidFill>
                  <a:schemeClr val="accent1"/>
                </a:solidFill>
              </a:rPr>
              <a:t>THANKS!</a:t>
            </a:r>
            <a:endParaRPr lang="en-US" sz="4800" dirty="0" smtClean="0">
              <a:solidFill>
                <a:schemeClr val="accent1"/>
              </a:solidFill>
            </a:endParaRPr>
          </a:p>
        </p:txBody>
      </p:sp>
    </p:spTree>
    <p:extLst>
      <p:ext uri="{BB962C8B-B14F-4D97-AF65-F5344CB8AC3E}">
        <p14:creationId xmlns:p14="http://schemas.microsoft.com/office/powerpoint/2010/main" val="1725230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mv="urn:schemas-microsoft-com:mac:vml"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TS103460629">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 id="{F5D0384A-00F6-4BDA-834C-33F5C4031353}" vid="{A5A61C26-2E15-47AF-A86A-D1E541AAEC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F9AEF1AC-E279-497A-BEF6-B83421166BA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Adjacency.thmx</Template>
  <TotalTime>0</TotalTime>
  <Words>1252</Words>
  <Application>Microsoft Office PowerPoint</Application>
  <PresentationFormat>Custom</PresentationFormat>
  <Paragraphs>136</Paragraphs>
  <Slides>12</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ＭＳ Ｐゴシック</vt:lpstr>
      <vt:lpstr>Arial</vt:lpstr>
      <vt:lpstr>Century Gothic</vt:lpstr>
      <vt:lpstr>TS103460629</vt:lpstr>
      <vt:lpstr>Report from USNC/MI</vt:lpstr>
      <vt:lpstr>Alphabet Soup</vt:lpstr>
      <vt:lpstr>Functions of USNC/MI</vt:lpstr>
      <vt:lpstr>Current USNC/MI Members</vt:lpstr>
      <vt:lpstr>2018 Nominations</vt:lpstr>
      <vt:lpstr>Recent USNC/MI ACTIVITIES</vt:lpstr>
      <vt:lpstr>Recent USNC/MI ACTIVITIES</vt:lpstr>
      <vt:lpstr>Proposed USNC/MI Activities</vt:lpstr>
      <vt:lpstr>Letter of Concern regarding Supplemental Questions for VISA applications (May 18, 2017)</vt:lpstr>
      <vt:lpstr>ICME-13 U.S. Reception</vt:lpstr>
      <vt:lpstr>International Committee on Mathematical Instruction</vt:lpstr>
      <vt:lpstr>Questions / comments</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2012-10-31T19:10:30Z</dcterms:created>
  <dcterms:modified xsi:type="dcterms:W3CDTF">2017-12-07T13:28:06Z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TC034606299991</vt:lpwstr>
  </property>
</Properties>
</file>